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2"/>
  </p:notesMasterIdLst>
  <p:sldIdLst>
    <p:sldId id="256" r:id="rId2"/>
    <p:sldId id="257" r:id="rId3"/>
    <p:sldId id="274" r:id="rId4"/>
    <p:sldId id="258" r:id="rId5"/>
    <p:sldId id="275" r:id="rId6"/>
    <p:sldId id="273" r:id="rId7"/>
    <p:sldId id="271" r:id="rId8"/>
    <p:sldId id="272" r:id="rId9"/>
    <p:sldId id="276" r:id="rId10"/>
    <p:sldId id="277" r:id="rId11"/>
    <p:sldId id="259" r:id="rId12"/>
    <p:sldId id="260" r:id="rId13"/>
    <p:sldId id="278" r:id="rId14"/>
    <p:sldId id="279" r:id="rId15"/>
    <p:sldId id="280" r:id="rId16"/>
    <p:sldId id="281" r:id="rId17"/>
    <p:sldId id="282" r:id="rId18"/>
    <p:sldId id="283" r:id="rId19"/>
    <p:sldId id="285" r:id="rId20"/>
    <p:sldId id="297" r:id="rId21"/>
    <p:sldId id="292" r:id="rId22"/>
    <p:sldId id="298" r:id="rId23"/>
    <p:sldId id="293" r:id="rId24"/>
    <p:sldId id="294" r:id="rId25"/>
    <p:sldId id="295" r:id="rId26"/>
    <p:sldId id="287" r:id="rId27"/>
    <p:sldId id="296" r:id="rId28"/>
    <p:sldId id="288" r:id="rId29"/>
    <p:sldId id="299" r:id="rId30"/>
    <p:sldId id="261" r:id="rId31"/>
    <p:sldId id="262" r:id="rId32"/>
    <p:sldId id="263" r:id="rId33"/>
    <p:sldId id="264" r:id="rId34"/>
    <p:sldId id="265" r:id="rId35"/>
    <p:sldId id="266" r:id="rId36"/>
    <p:sldId id="267" r:id="rId37"/>
    <p:sldId id="268" r:id="rId38"/>
    <p:sldId id="269" r:id="rId39"/>
    <p:sldId id="270" r:id="rId40"/>
    <p:sldId id="300" r:id="rId4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ra kälin" initials="pk" lastIdx="8" clrIdx="0"/>
  <p:cmAuthor id="2" name="petra kälin" initials="pk [2]" lastIdx="1" clrIdx="1"/>
  <p:cmAuthor id="3" name="petra kälin" initials="pk [3]" lastIdx="1" clrIdx="2"/>
  <p:cmAuthor id="4" name="petra kälin" initials="pk [4]" lastIdx="1" clrIdx="3"/>
  <p:cmAuthor id="5" name="petra kälin" initials="pk [5]" lastIdx="1" clrIdx="4"/>
  <p:cmAuthor id="6" name="petra kälin" initials="pk [6]" lastIdx="1" clrIdx="5"/>
  <p:cmAuthor id="7" name="petra kälin" initials="pk [7]" lastIdx="1" clrIdx="6"/>
  <p:cmAuthor id="8" name="petra kälin" initials="pk [8]" lastIdx="1" clrIdx="7"/>
  <p:cmAuthor id="9" name="petra kälin" initials="pk [9]" lastIdx="1" clrIdx="8"/>
  <p:cmAuthor id="10" name="petra kälin" initials="pk [10]" lastIdx="1" clrIdx="9"/>
  <p:cmAuthor id="11" name="petra kälin" initials="pk [11]" lastIdx="1" clrIdx="10"/>
  <p:cmAuthor id="12" name="petra kälin" initials="pk [12]" lastIdx="1" clrIdx="11"/>
  <p:cmAuthor id="13" name="petra kälin" initials="pk [13]" lastIdx="1" clrIdx="12"/>
  <p:cmAuthor id="14" name="petra kälin" initials="pk [14]" lastIdx="1" clrIdx="13"/>
  <p:cmAuthor id="15" name="Cindy Kobler" initials="CK" lastIdx="11" clrIdx="14"/>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2" autoAdjust="0"/>
    <p:restoredTop sz="92255" autoAdjust="0"/>
  </p:normalViewPr>
  <p:slideViewPr>
    <p:cSldViewPr snapToGrid="0" snapToObjects="1">
      <p:cViewPr varScale="1">
        <p:scale>
          <a:sx n="61" d="100"/>
          <a:sy n="61" d="100"/>
        </p:scale>
        <p:origin x="88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19BB32-DFB0-7D46-8898-893F2890A668}" type="datetimeFigureOut">
              <a:rPr lang="de-DE" smtClean="0"/>
              <a:t>07.12.2019</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D7B4C4-0366-F84F-A4A0-0B2A8BCAE1AF}" type="slidenum">
              <a:rPr lang="de-DE" smtClean="0"/>
              <a:t>‹Nr.›</a:t>
            </a:fld>
            <a:endParaRPr lang="de-DE"/>
          </a:p>
        </p:txBody>
      </p:sp>
    </p:spTree>
    <p:extLst>
      <p:ext uri="{BB962C8B-B14F-4D97-AF65-F5344CB8AC3E}">
        <p14:creationId xmlns:p14="http://schemas.microsoft.com/office/powerpoint/2010/main" val="117063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9D7B4C4-0366-F84F-A4A0-0B2A8BCAE1AF}" type="slidenum">
              <a:rPr lang="de-DE" smtClean="0"/>
              <a:t>27</a:t>
            </a:fld>
            <a:endParaRPr lang="de-DE"/>
          </a:p>
        </p:txBody>
      </p:sp>
    </p:spTree>
    <p:extLst>
      <p:ext uri="{BB962C8B-B14F-4D97-AF65-F5344CB8AC3E}">
        <p14:creationId xmlns:p14="http://schemas.microsoft.com/office/powerpoint/2010/main" val="1694033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Aber: zwei K5-Elemente, die nicht zählen im K7</a:t>
            </a:r>
          </a:p>
          <a:p>
            <a:r>
              <a:rPr lang="de-CH" dirty="0"/>
              <a:t>K7 natürlich auch Übungen mit Riesenfelge möglich (Ausstossen zum Handstand, Freie Felgen usw.)</a:t>
            </a:r>
          </a:p>
        </p:txBody>
      </p:sp>
      <p:sp>
        <p:nvSpPr>
          <p:cNvPr id="4" name="Foliennummernplatzhalter 3"/>
          <p:cNvSpPr>
            <a:spLocks noGrp="1"/>
          </p:cNvSpPr>
          <p:nvPr>
            <p:ph type="sldNum" sz="quarter" idx="5"/>
          </p:nvPr>
        </p:nvSpPr>
        <p:spPr/>
        <p:txBody>
          <a:bodyPr/>
          <a:lstStyle/>
          <a:p>
            <a:fld id="{79D7B4C4-0366-F84F-A4A0-0B2A8BCAE1AF}" type="slidenum">
              <a:rPr lang="de-DE" smtClean="0"/>
              <a:t>28</a:t>
            </a:fld>
            <a:endParaRPr lang="de-DE"/>
          </a:p>
        </p:txBody>
      </p:sp>
    </p:spTree>
    <p:extLst>
      <p:ext uri="{BB962C8B-B14F-4D97-AF65-F5344CB8AC3E}">
        <p14:creationId xmlns:p14="http://schemas.microsoft.com/office/powerpoint/2010/main" val="1352878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a:solidFill>
                  <a:schemeClr val="tx1"/>
                </a:solidFill>
                <a:effectLst/>
                <a:latin typeface="+mn-lt"/>
                <a:ea typeface="+mn-ea"/>
                <a:cs typeface="+mn-cs"/>
              </a:rPr>
              <a:t>Sturz am, aufs oder vom </a:t>
            </a:r>
            <a:r>
              <a:rPr lang="de-DE" sz="1200" b="1" kern="1200" dirty="0" err="1">
                <a:solidFill>
                  <a:schemeClr val="tx1"/>
                </a:solidFill>
                <a:effectLst/>
                <a:latin typeface="+mn-lt"/>
                <a:ea typeface="+mn-ea"/>
                <a:cs typeface="+mn-cs"/>
              </a:rPr>
              <a:t>Gerät</a:t>
            </a:r>
            <a:r>
              <a:rPr lang="de-DE" sz="1200" b="1" kern="1200" dirty="0">
                <a:solidFill>
                  <a:schemeClr val="tx1"/>
                </a:solidFill>
                <a:effectLst/>
                <a:latin typeface="+mn-lt"/>
                <a:ea typeface="+mn-ea"/>
                <a:cs typeface="+mn-cs"/>
              </a:rPr>
              <a:t>(Abzug 0.40 Pt) </a:t>
            </a:r>
            <a:r>
              <a:rPr lang="de-DE" sz="1200" kern="1200" dirty="0">
                <a:solidFill>
                  <a:schemeClr val="tx1"/>
                </a:solidFill>
                <a:effectLst/>
                <a:latin typeface="+mn-lt"/>
                <a:ea typeface="+mn-ea"/>
                <a:cs typeface="+mn-cs"/>
              </a:rPr>
              <a:t>+ Technik und Haltung des geturnten Elementes </a:t>
            </a:r>
            <a:endParaRPr lang="de-DE" dirty="0"/>
          </a:p>
          <a:p>
            <a:r>
              <a:rPr lang="de-DE" sz="1200" b="0" kern="120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Eine durch Sturz unterbrochene </a:t>
            </a:r>
            <a:r>
              <a:rPr lang="de-DE" sz="1200" kern="1200" dirty="0" err="1">
                <a:solidFill>
                  <a:schemeClr val="tx1"/>
                </a:solidFill>
                <a:effectLst/>
                <a:latin typeface="+mn-lt"/>
                <a:ea typeface="+mn-ea"/>
                <a:cs typeface="+mn-cs"/>
              </a:rPr>
              <a:t>Übung</a:t>
            </a:r>
            <a:r>
              <a:rPr lang="de-DE" sz="1200" kern="1200" dirty="0">
                <a:solidFill>
                  <a:schemeClr val="tx1"/>
                </a:solidFill>
                <a:effectLst/>
                <a:latin typeface="+mn-lt"/>
                <a:ea typeface="+mn-ea"/>
                <a:cs typeface="+mn-cs"/>
              </a:rPr>
              <a:t> darf nicht wiederholt, jedoch an der Stelle fortgesetzt wer- den, wo der Sturz erfolgte. </a:t>
            </a:r>
            <a:r>
              <a:rPr lang="de-DE" sz="1200" b="1" kern="1200" dirty="0">
                <a:solidFill>
                  <a:schemeClr val="tx1"/>
                </a:solidFill>
                <a:effectLst/>
                <a:latin typeface="+mn-lt"/>
                <a:ea typeface="+mn-ea"/>
                <a:cs typeface="+mn-cs"/>
              </a:rPr>
              <a:t>Das touchieren des </a:t>
            </a:r>
            <a:r>
              <a:rPr lang="de-DE" sz="1200" b="1" kern="1200" dirty="0" err="1">
                <a:solidFill>
                  <a:schemeClr val="tx1"/>
                </a:solidFill>
                <a:effectLst/>
                <a:latin typeface="+mn-lt"/>
                <a:ea typeface="+mn-ea"/>
                <a:cs typeface="+mn-cs"/>
              </a:rPr>
              <a:t>Gerätes</a:t>
            </a:r>
            <a:r>
              <a:rPr lang="de-DE" sz="1200" b="1" kern="1200" dirty="0">
                <a:solidFill>
                  <a:schemeClr val="tx1"/>
                </a:solidFill>
                <a:effectLst/>
                <a:latin typeface="+mn-lt"/>
                <a:ea typeface="+mn-ea"/>
                <a:cs typeface="+mn-cs"/>
              </a:rPr>
              <a:t> (oder Boden) wird nicht als Sturz </a:t>
            </a:r>
            <a:r>
              <a:rPr lang="de-DE" sz="1200" b="1" kern="1200" dirty="0" err="1">
                <a:solidFill>
                  <a:schemeClr val="tx1"/>
                </a:solidFill>
                <a:effectLst/>
                <a:latin typeface="+mn-lt"/>
                <a:ea typeface="+mn-ea"/>
                <a:cs typeface="+mn-cs"/>
              </a:rPr>
              <a:t>ge</a:t>
            </a:r>
            <a:r>
              <a:rPr lang="de-DE" sz="1200" b="1" kern="1200" dirty="0">
                <a:solidFill>
                  <a:schemeClr val="tx1"/>
                </a:solidFill>
                <a:effectLst/>
                <a:latin typeface="+mn-lt"/>
                <a:ea typeface="+mn-ea"/>
                <a:cs typeface="+mn-cs"/>
              </a:rPr>
              <a:t>- </a:t>
            </a:r>
            <a:endParaRPr lang="de-DE" dirty="0">
              <a:effectLst/>
            </a:endParaRPr>
          </a:p>
          <a:p>
            <a:r>
              <a:rPr lang="de-DE" sz="1200" b="1" kern="1200" dirty="0">
                <a:solidFill>
                  <a:schemeClr val="tx1"/>
                </a:solidFill>
                <a:effectLst/>
                <a:latin typeface="+mn-lt"/>
                <a:ea typeface="+mn-ea"/>
                <a:cs typeface="+mn-cs"/>
              </a:rPr>
              <a:t>wertet, sofern der Bewegungsfluss des Elementes nicht sichtbar unterbrochen wird. </a:t>
            </a:r>
            <a:endParaRPr lang="de-DE" dirty="0">
              <a:effectLst/>
            </a:endParaRPr>
          </a:p>
          <a:p>
            <a:r>
              <a:rPr lang="de-DE" sz="1200" b="0" kern="120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Schaukelringe: Die </a:t>
            </a:r>
            <a:r>
              <a:rPr lang="de-DE" sz="1200" kern="1200" dirty="0" err="1">
                <a:solidFill>
                  <a:schemeClr val="tx1"/>
                </a:solidFill>
                <a:effectLst/>
                <a:latin typeface="+mn-lt"/>
                <a:ea typeface="+mn-ea"/>
                <a:cs typeface="+mn-cs"/>
              </a:rPr>
              <a:t>Übung</a:t>
            </a:r>
            <a:r>
              <a:rPr lang="de-DE" sz="1200" kern="1200" dirty="0">
                <a:solidFill>
                  <a:schemeClr val="tx1"/>
                </a:solidFill>
                <a:effectLst/>
                <a:latin typeface="+mn-lt"/>
                <a:ea typeface="+mn-ea"/>
                <a:cs typeface="+mn-cs"/>
              </a:rPr>
              <a:t> kann nach dreimaligem Vor- oder </a:t>
            </a:r>
            <a:r>
              <a:rPr lang="de-DE" sz="1200" kern="1200" dirty="0" err="1">
                <a:solidFill>
                  <a:schemeClr val="tx1"/>
                </a:solidFill>
                <a:effectLst/>
                <a:latin typeface="+mn-lt"/>
                <a:ea typeface="+mn-ea"/>
                <a:cs typeface="+mn-cs"/>
              </a:rPr>
              <a:t>Rückschaukeln</a:t>
            </a:r>
            <a:r>
              <a:rPr lang="de-DE" sz="1200" kern="1200" dirty="0">
                <a:solidFill>
                  <a:schemeClr val="tx1"/>
                </a:solidFill>
                <a:effectLst/>
                <a:latin typeface="+mn-lt"/>
                <a:ea typeface="+mn-ea"/>
                <a:cs typeface="+mn-cs"/>
              </a:rPr>
              <a:t> oder Anstossen dort fortgesetzt werden, wo der Sturz erfolgte (ohne Abzug </a:t>
            </a:r>
            <a:r>
              <a:rPr lang="de-DE" sz="1200" kern="1200" dirty="0" err="1">
                <a:solidFill>
                  <a:schemeClr val="tx1"/>
                </a:solidFill>
                <a:effectLst/>
                <a:latin typeface="+mn-lt"/>
                <a:ea typeface="+mn-ea"/>
                <a:cs typeface="+mn-cs"/>
              </a:rPr>
              <a:t>für</a:t>
            </a:r>
            <a:r>
              <a:rPr lang="de-DE" sz="1200" kern="1200" dirty="0">
                <a:solidFill>
                  <a:schemeClr val="tx1"/>
                </a:solidFill>
                <a:effectLst/>
                <a:latin typeface="+mn-lt"/>
                <a:ea typeface="+mn-ea"/>
                <a:cs typeface="+mn-cs"/>
              </a:rPr>
              <a:t> das Schaukeln). </a:t>
            </a:r>
            <a:endParaRPr lang="de-DE" dirty="0">
              <a:effectLst/>
            </a:endParaRPr>
          </a:p>
          <a:p>
            <a:r>
              <a:rPr lang="de-DE" sz="1200" b="0" kern="120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Ein Turner / eine Turnerin hat nach einem Sturz eine </a:t>
            </a:r>
            <a:r>
              <a:rPr lang="de-DE" sz="1200" kern="1200" dirty="0" err="1">
                <a:solidFill>
                  <a:schemeClr val="tx1"/>
                </a:solidFill>
                <a:effectLst/>
                <a:latin typeface="+mn-lt"/>
                <a:ea typeface="+mn-ea"/>
                <a:cs typeface="+mn-cs"/>
              </a:rPr>
              <a:t>Zeitlimite</a:t>
            </a:r>
            <a:r>
              <a:rPr lang="de-DE" sz="1200" kern="1200" dirty="0">
                <a:solidFill>
                  <a:schemeClr val="tx1"/>
                </a:solidFill>
                <a:effectLst/>
                <a:latin typeface="+mn-lt"/>
                <a:ea typeface="+mn-ea"/>
                <a:cs typeface="+mn-cs"/>
              </a:rPr>
              <a:t> von max. 30 Sek. bis er die </a:t>
            </a:r>
            <a:r>
              <a:rPr lang="de-DE" sz="1200" kern="1200" dirty="0" err="1">
                <a:solidFill>
                  <a:schemeClr val="tx1"/>
                </a:solidFill>
                <a:effectLst/>
                <a:latin typeface="+mn-lt"/>
                <a:ea typeface="+mn-ea"/>
                <a:cs typeface="+mn-cs"/>
              </a:rPr>
              <a:t>Übung</a:t>
            </a:r>
            <a:r>
              <a:rPr lang="de-DE" sz="1200" kern="1200" dirty="0">
                <a:solidFill>
                  <a:schemeClr val="tx1"/>
                </a:solidFill>
                <a:effectLst/>
                <a:latin typeface="+mn-lt"/>
                <a:ea typeface="+mn-ea"/>
                <a:cs typeface="+mn-cs"/>
              </a:rPr>
              <a:t> fortfahren muss. In dieser Zeit darf der Trainer mit den Turnenden sprechen. Es gibt keinen Abzug </a:t>
            </a:r>
            <a:r>
              <a:rPr lang="de-DE" sz="1200" kern="1200" dirty="0" err="1">
                <a:solidFill>
                  <a:schemeClr val="tx1"/>
                </a:solidFill>
                <a:effectLst/>
                <a:latin typeface="+mn-lt"/>
                <a:ea typeface="+mn-ea"/>
                <a:cs typeface="+mn-cs"/>
              </a:rPr>
              <a:t>für</a:t>
            </a:r>
            <a:r>
              <a:rPr lang="de-DE" sz="1200" kern="1200" dirty="0">
                <a:solidFill>
                  <a:schemeClr val="tx1"/>
                </a:solidFill>
                <a:effectLst/>
                <a:latin typeface="+mn-lt"/>
                <a:ea typeface="+mn-ea"/>
                <a:cs typeface="+mn-cs"/>
              </a:rPr>
              <a:t> Trainerhilfe. </a:t>
            </a:r>
            <a:endParaRPr lang="de-DE" dirty="0">
              <a:effectLst/>
            </a:endParaRPr>
          </a:p>
          <a:p>
            <a:r>
              <a:rPr lang="de-DE" sz="1200" b="0" kern="120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Nach einem Sturz wird die Bewertung ab der Endposition des Elementes bei dem der Turner/ die Turnerin </a:t>
            </a:r>
            <a:r>
              <a:rPr lang="de-DE" sz="1200" kern="1200" dirty="0" err="1">
                <a:solidFill>
                  <a:schemeClr val="tx1"/>
                </a:solidFill>
                <a:effectLst/>
                <a:latin typeface="+mn-lt"/>
                <a:ea typeface="+mn-ea"/>
                <a:cs typeface="+mn-cs"/>
              </a:rPr>
              <a:t>stürzte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weitergeführt</a:t>
            </a:r>
            <a:r>
              <a:rPr lang="de-DE" sz="1200" kern="1200" dirty="0">
                <a:solidFill>
                  <a:schemeClr val="tx1"/>
                </a:solidFill>
                <a:effectLst/>
                <a:latin typeface="+mn-lt"/>
                <a:ea typeface="+mn-ea"/>
                <a:cs typeface="+mn-cs"/>
              </a:rPr>
              <a:t>. Es gibt keine Wertung </a:t>
            </a:r>
            <a:r>
              <a:rPr lang="de-DE" sz="1200" kern="1200" dirty="0" err="1">
                <a:solidFill>
                  <a:schemeClr val="tx1"/>
                </a:solidFill>
                <a:effectLst/>
                <a:latin typeface="+mn-lt"/>
                <a:ea typeface="+mn-ea"/>
                <a:cs typeface="+mn-cs"/>
              </a:rPr>
              <a:t>für</a:t>
            </a:r>
            <a:r>
              <a:rPr lang="de-DE" sz="1200" kern="1200" dirty="0">
                <a:solidFill>
                  <a:schemeClr val="tx1"/>
                </a:solidFill>
                <a:effectLst/>
                <a:latin typeface="+mn-lt"/>
                <a:ea typeface="+mn-ea"/>
                <a:cs typeface="+mn-cs"/>
              </a:rPr>
              <a:t> das Einnehmen der Ausgangsposition, auch wenn dies zur Wiederholung des Sturzelementes </a:t>
            </a:r>
            <a:r>
              <a:rPr lang="de-DE" sz="1200" kern="1200" dirty="0" err="1">
                <a:solidFill>
                  <a:schemeClr val="tx1"/>
                </a:solidFill>
                <a:effectLst/>
                <a:latin typeface="+mn-lt"/>
                <a:ea typeface="+mn-ea"/>
                <a:cs typeface="+mn-cs"/>
              </a:rPr>
              <a:t>führt</a:t>
            </a:r>
            <a:r>
              <a:rPr lang="de-DE" sz="1200" kern="1200" dirty="0">
                <a:solidFill>
                  <a:schemeClr val="tx1"/>
                </a:solidFill>
                <a:effectLst/>
                <a:latin typeface="+mn-lt"/>
                <a:ea typeface="+mn-ea"/>
                <a:cs typeface="+mn-cs"/>
              </a:rPr>
              <a:t>. </a:t>
            </a:r>
            <a:endParaRPr lang="de-DE" dirty="0">
              <a:effectLst/>
            </a:endParaRPr>
          </a:p>
          <a:p>
            <a:r>
              <a:rPr lang="de-DE" sz="1200" b="0" kern="120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Zudem ist Trainerhilfe (wenn </a:t>
            </a:r>
            <a:r>
              <a:rPr lang="de-DE" sz="1200" kern="1200" dirty="0" err="1">
                <a:solidFill>
                  <a:schemeClr val="tx1"/>
                </a:solidFill>
                <a:effectLst/>
                <a:latin typeface="+mn-lt"/>
                <a:ea typeface="+mn-ea"/>
                <a:cs typeface="+mn-cs"/>
              </a:rPr>
              <a:t>möglich</a:t>
            </a:r>
            <a:r>
              <a:rPr lang="de-DE" sz="1200" kern="1200" dirty="0">
                <a:solidFill>
                  <a:schemeClr val="tx1"/>
                </a:solidFill>
                <a:effectLst/>
                <a:latin typeface="+mn-lt"/>
                <a:ea typeface="+mn-ea"/>
                <a:cs typeface="+mn-cs"/>
              </a:rPr>
              <a:t>) zur Einnahme der Ausgangsposition des Folgeelementes oh- ne Abzug gestattet. </a:t>
            </a:r>
            <a:endParaRPr lang="de-DE" dirty="0">
              <a:effectLst/>
            </a:endParaRPr>
          </a:p>
        </p:txBody>
      </p:sp>
      <p:sp>
        <p:nvSpPr>
          <p:cNvPr id="4" name="Foliennummernplatzhalter 3"/>
          <p:cNvSpPr>
            <a:spLocks noGrp="1"/>
          </p:cNvSpPr>
          <p:nvPr>
            <p:ph type="sldNum" sz="quarter" idx="10"/>
          </p:nvPr>
        </p:nvSpPr>
        <p:spPr/>
        <p:txBody>
          <a:bodyPr/>
          <a:lstStyle/>
          <a:p>
            <a:fld id="{79D7B4C4-0366-F84F-A4A0-0B2A8BCAE1AF}" type="slidenum">
              <a:rPr lang="de-DE" smtClean="0"/>
              <a:t>36</a:t>
            </a:fld>
            <a:endParaRPr lang="de-DE"/>
          </a:p>
        </p:txBody>
      </p:sp>
    </p:spTree>
    <p:extLst>
      <p:ext uri="{BB962C8B-B14F-4D97-AF65-F5344CB8AC3E}">
        <p14:creationId xmlns:p14="http://schemas.microsoft.com/office/powerpoint/2010/main" val="360451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p:cNvSpPr>
            <a:spLocks noGrp="1"/>
          </p:cNvSpPr>
          <p:nvPr>
            <p:ph type="dt" sz="half" idx="10"/>
          </p:nvPr>
        </p:nvSpPr>
        <p:spPr/>
        <p:txBody>
          <a:bodyPr/>
          <a:lstStyle/>
          <a:p>
            <a:fld id="{41753A69-5BD2-4870-84A9-ABCE50F045AA}" type="datetime1">
              <a:rPr lang="de-DE" smtClean="0"/>
              <a:t>07.12.2019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AF9FF83-71C2-FD4D-8FDE-DA34BA3BFC1F}" type="slidenum">
              <a:rPr lang="de-DE" smtClean="0"/>
              <a:t>‹Nr.›</a:t>
            </a:fld>
            <a:endParaRPr lang="de-DE"/>
          </a:p>
        </p:txBody>
      </p:sp>
    </p:spTree>
    <p:extLst>
      <p:ext uri="{BB962C8B-B14F-4D97-AF65-F5344CB8AC3E}">
        <p14:creationId xmlns:p14="http://schemas.microsoft.com/office/powerpoint/2010/main" val="93889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Platzhalter für vertikalen Text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90C956B-7678-44D4-827F-CFA59FAABF94}" type="datetime1">
              <a:rPr lang="de-DE" smtClean="0"/>
              <a:t>07.12.2019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AF9FF83-71C2-FD4D-8FDE-DA34BA3BFC1F}" type="slidenum">
              <a:rPr lang="de-DE" smtClean="0"/>
              <a:t>‹Nr.›</a:t>
            </a:fld>
            <a:endParaRPr lang="de-DE"/>
          </a:p>
        </p:txBody>
      </p:sp>
    </p:spTree>
    <p:extLst>
      <p:ext uri="{BB962C8B-B14F-4D97-AF65-F5344CB8AC3E}">
        <p14:creationId xmlns:p14="http://schemas.microsoft.com/office/powerpoint/2010/main" val="153549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Platzhalter für vertikalen Text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CFDFFBD-57DB-409B-9343-D0E81AEAE959}" type="datetime1">
              <a:rPr lang="de-DE" smtClean="0"/>
              <a:t>07.12.2019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AF9FF83-71C2-FD4D-8FDE-DA34BA3BFC1F}" type="slidenum">
              <a:rPr lang="de-DE" smtClean="0"/>
              <a:t>‹Nr.›</a:t>
            </a:fld>
            <a:endParaRPr lang="de-DE"/>
          </a:p>
        </p:txBody>
      </p:sp>
    </p:spTree>
    <p:extLst>
      <p:ext uri="{BB962C8B-B14F-4D97-AF65-F5344CB8AC3E}">
        <p14:creationId xmlns:p14="http://schemas.microsoft.com/office/powerpoint/2010/main" val="1572922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27FDADB-D562-4CBD-B955-E38275C6C3EE}" type="datetime1">
              <a:rPr lang="de-DE" smtClean="0"/>
              <a:t>07.12.2019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AF9FF83-71C2-FD4D-8FDE-DA34BA3BFC1F}" type="slidenum">
              <a:rPr lang="de-DE" smtClean="0"/>
              <a:t>‹Nr.›</a:t>
            </a:fld>
            <a:endParaRPr lang="de-DE"/>
          </a:p>
        </p:txBody>
      </p:sp>
    </p:spTree>
    <p:extLst>
      <p:ext uri="{BB962C8B-B14F-4D97-AF65-F5344CB8AC3E}">
        <p14:creationId xmlns:p14="http://schemas.microsoft.com/office/powerpoint/2010/main" val="261316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fld id="{6BE0DAB7-61A9-4C89-9B90-6D599198B41A}" type="datetime1">
              <a:rPr lang="de-DE" smtClean="0"/>
              <a:t>07.12.2019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AF9FF83-71C2-FD4D-8FDE-DA34BA3BFC1F}" type="slidenum">
              <a:rPr lang="de-DE" smtClean="0"/>
              <a:t>‹Nr.›</a:t>
            </a:fld>
            <a:endParaRPr lang="de-DE"/>
          </a:p>
        </p:txBody>
      </p:sp>
    </p:spTree>
    <p:extLst>
      <p:ext uri="{BB962C8B-B14F-4D97-AF65-F5344CB8AC3E}">
        <p14:creationId xmlns:p14="http://schemas.microsoft.com/office/powerpoint/2010/main" val="350559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E5A28C22-BFE8-4863-A859-8D1EE18EF33D}" type="datetime1">
              <a:rPr lang="de-DE" smtClean="0"/>
              <a:t>07.12.2019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AF9FF83-71C2-FD4D-8FDE-DA34BA3BFC1F}" type="slidenum">
              <a:rPr lang="de-DE" smtClean="0"/>
              <a:t>‹Nr.›</a:t>
            </a:fld>
            <a:endParaRPr lang="de-DE"/>
          </a:p>
        </p:txBody>
      </p:sp>
    </p:spTree>
    <p:extLst>
      <p:ext uri="{BB962C8B-B14F-4D97-AF65-F5344CB8AC3E}">
        <p14:creationId xmlns:p14="http://schemas.microsoft.com/office/powerpoint/2010/main" val="1300847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828004C2-C1AB-4BA5-A84C-15082B2DDBF8}" type="datetime1">
              <a:rPr lang="de-DE" smtClean="0"/>
              <a:t>07.12.2019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9AF9FF83-71C2-FD4D-8FDE-DA34BA3BFC1F}" type="slidenum">
              <a:rPr lang="de-DE" smtClean="0"/>
              <a:t>‹Nr.›</a:t>
            </a:fld>
            <a:endParaRPr lang="de-DE"/>
          </a:p>
        </p:txBody>
      </p:sp>
    </p:spTree>
    <p:extLst>
      <p:ext uri="{BB962C8B-B14F-4D97-AF65-F5344CB8AC3E}">
        <p14:creationId xmlns:p14="http://schemas.microsoft.com/office/powerpoint/2010/main" val="1960170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2"/>
          <p:cNvSpPr>
            <a:spLocks noGrp="1"/>
          </p:cNvSpPr>
          <p:nvPr>
            <p:ph type="dt" sz="half" idx="10"/>
          </p:nvPr>
        </p:nvSpPr>
        <p:spPr/>
        <p:txBody>
          <a:bodyPr/>
          <a:lstStyle/>
          <a:p>
            <a:fld id="{3A5C5ABB-E6BB-4567-A944-1C288B2ED313}" type="datetime1">
              <a:rPr lang="de-DE" smtClean="0"/>
              <a:t>07.12.2019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9AF9FF83-71C2-FD4D-8FDE-DA34BA3BFC1F}" type="slidenum">
              <a:rPr lang="de-DE" smtClean="0"/>
              <a:t>‹Nr.›</a:t>
            </a:fld>
            <a:endParaRPr lang="de-DE"/>
          </a:p>
        </p:txBody>
      </p:sp>
    </p:spTree>
    <p:extLst>
      <p:ext uri="{BB962C8B-B14F-4D97-AF65-F5344CB8AC3E}">
        <p14:creationId xmlns:p14="http://schemas.microsoft.com/office/powerpoint/2010/main" val="43032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AFF55AC-DB4B-40B9-A6C4-9F9CEC4EA99D}" type="datetime1">
              <a:rPr lang="de-DE" smtClean="0"/>
              <a:t>07.12.2019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9AF9FF83-71C2-FD4D-8FDE-DA34BA3BFC1F}" type="slidenum">
              <a:rPr lang="de-DE" smtClean="0"/>
              <a:t>‹Nr.›</a:t>
            </a:fld>
            <a:endParaRPr lang="de-DE"/>
          </a:p>
        </p:txBody>
      </p:sp>
    </p:spTree>
    <p:extLst>
      <p:ext uri="{BB962C8B-B14F-4D97-AF65-F5344CB8AC3E}">
        <p14:creationId xmlns:p14="http://schemas.microsoft.com/office/powerpoint/2010/main" val="1687125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p:cNvSpPr>
            <a:spLocks noGrp="1"/>
          </p:cNvSpPr>
          <p:nvPr>
            <p:ph type="dt" sz="half" idx="10"/>
          </p:nvPr>
        </p:nvSpPr>
        <p:spPr/>
        <p:txBody>
          <a:bodyPr/>
          <a:lstStyle/>
          <a:p>
            <a:fld id="{8966AB80-6E7F-40E3-AF6D-1299BA2CCA70}" type="datetime1">
              <a:rPr lang="de-DE" smtClean="0"/>
              <a:t>07.12.2019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AF9FF83-71C2-FD4D-8FDE-DA34BA3BFC1F}" type="slidenum">
              <a:rPr lang="de-DE" smtClean="0"/>
              <a:t>‹Nr.›</a:t>
            </a:fld>
            <a:endParaRPr lang="de-DE"/>
          </a:p>
        </p:txBody>
      </p:sp>
    </p:spTree>
    <p:extLst>
      <p:ext uri="{BB962C8B-B14F-4D97-AF65-F5344CB8AC3E}">
        <p14:creationId xmlns:p14="http://schemas.microsoft.com/office/powerpoint/2010/main" val="142136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p:cNvSpPr>
            <a:spLocks noGrp="1"/>
          </p:cNvSpPr>
          <p:nvPr>
            <p:ph type="dt" sz="half" idx="10"/>
          </p:nvPr>
        </p:nvSpPr>
        <p:spPr/>
        <p:txBody>
          <a:bodyPr/>
          <a:lstStyle/>
          <a:p>
            <a:fld id="{0FD5BB9F-C445-4F3E-B9FC-4A84E65FD9B2}" type="datetime1">
              <a:rPr lang="de-DE" smtClean="0"/>
              <a:t>07.12.2019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AF9FF83-71C2-FD4D-8FDE-DA34BA3BFC1F}" type="slidenum">
              <a:rPr lang="de-DE" smtClean="0"/>
              <a:t>‹Nr.›</a:t>
            </a:fld>
            <a:endParaRPr lang="de-DE"/>
          </a:p>
        </p:txBody>
      </p:sp>
    </p:spTree>
    <p:extLst>
      <p:ext uri="{BB962C8B-B14F-4D97-AF65-F5344CB8AC3E}">
        <p14:creationId xmlns:p14="http://schemas.microsoft.com/office/powerpoint/2010/main" val="882155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84000" b="72000"/>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36550"/>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37EC2-43CF-4779-8E42-95F1415DE518}" type="datetime1">
              <a:rPr lang="de-DE" smtClean="0"/>
              <a:t>07.12.2019</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9FF83-71C2-FD4D-8FDE-DA34BA3BFC1F}" type="slidenum">
              <a:rPr lang="de-DE" smtClean="0"/>
              <a:t>‹Nr.›</a:t>
            </a:fld>
            <a:endParaRPr lang="de-DE"/>
          </a:p>
        </p:txBody>
      </p:sp>
    </p:spTree>
    <p:extLst>
      <p:ext uri="{BB962C8B-B14F-4D97-AF65-F5344CB8AC3E}">
        <p14:creationId xmlns:p14="http://schemas.microsoft.com/office/powerpoint/2010/main" val="1251594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geturact.ch/startindex.php?page=home"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Neues Wettkampfprogramm EGT 2020</a:t>
            </a:r>
          </a:p>
        </p:txBody>
      </p:sp>
      <p:sp>
        <p:nvSpPr>
          <p:cNvPr id="3" name="Untertitel 2"/>
          <p:cNvSpPr>
            <a:spLocks noGrp="1"/>
          </p:cNvSpPr>
          <p:nvPr>
            <p:ph type="subTitle" idx="1"/>
          </p:nvPr>
        </p:nvSpPr>
        <p:spPr/>
        <p:txBody>
          <a:bodyPr/>
          <a:lstStyle/>
          <a:p>
            <a:endParaRPr lang="de-DE" dirty="0"/>
          </a:p>
          <a:p>
            <a:r>
              <a:rPr lang="de-DE" dirty="0"/>
              <a:t>Änderungen per 1. Januar 2020</a:t>
            </a:r>
          </a:p>
        </p:txBody>
      </p:sp>
    </p:spTree>
    <p:extLst>
      <p:ext uri="{BB962C8B-B14F-4D97-AF65-F5344CB8AC3E}">
        <p14:creationId xmlns:p14="http://schemas.microsoft.com/office/powerpoint/2010/main" val="584662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lnSpcReduction="10000"/>
          </a:bodyPr>
          <a:lstStyle/>
          <a:p>
            <a:pPr marL="0" indent="0">
              <a:buNone/>
            </a:pPr>
            <a:r>
              <a:rPr lang="de-DE" b="1" u="sng" dirty="0"/>
              <a:t>Reck </a:t>
            </a:r>
          </a:p>
          <a:p>
            <a:pPr marL="0" indent="0">
              <a:buNone/>
            </a:pPr>
            <a:endParaRPr lang="de-DE" b="1" u="sng" dirty="0"/>
          </a:p>
          <a:p>
            <a:pPr marL="0" indent="0">
              <a:buNone/>
            </a:pPr>
            <a:r>
              <a:rPr lang="de-DE" sz="2000" b="1" dirty="0"/>
              <a:t>Tiefreck mögliche Unterschwünge</a:t>
            </a:r>
          </a:p>
          <a:p>
            <a:pPr marL="0" indent="0">
              <a:buNone/>
            </a:pPr>
            <a:r>
              <a:rPr lang="de-DE" sz="2000" dirty="0"/>
              <a:t>40306	aus Stütz: Unterschwung mit ½ Dr. zum </a:t>
            </a:r>
            <a:r>
              <a:rPr lang="de-DE" sz="2000" dirty="0" err="1"/>
              <a:t>Nsprg</a:t>
            </a:r>
            <a:r>
              <a:rPr lang="de-DE" sz="2000" dirty="0"/>
              <a:t>.</a:t>
            </a:r>
          </a:p>
          <a:p>
            <a:pPr marL="0" indent="0">
              <a:buNone/>
            </a:pPr>
            <a:r>
              <a:rPr lang="de-DE" sz="2000" dirty="0"/>
              <a:t>40308	aus Stütz: Unterschwung mit 1/1 Dr. zum </a:t>
            </a:r>
            <a:r>
              <a:rPr lang="de-DE" sz="2000" dirty="0" err="1"/>
              <a:t>Nsprg</a:t>
            </a:r>
            <a:r>
              <a:rPr lang="de-DE" sz="2000" dirty="0"/>
              <a:t>.</a:t>
            </a:r>
          </a:p>
          <a:p>
            <a:pPr marL="0" indent="0">
              <a:buNone/>
            </a:pPr>
            <a:r>
              <a:rPr lang="de-DE" sz="2000" dirty="0"/>
              <a:t>40309	Grätschunterschwung zum </a:t>
            </a:r>
            <a:r>
              <a:rPr lang="de-DE" sz="2000" dirty="0" err="1"/>
              <a:t>Nsprg</a:t>
            </a:r>
            <a:r>
              <a:rPr lang="de-DE" sz="2000" dirty="0"/>
              <a:t>. </a:t>
            </a:r>
          </a:p>
          <a:p>
            <a:pPr marL="0" indent="0">
              <a:buNone/>
            </a:pPr>
            <a:r>
              <a:rPr lang="de-DE" sz="2000" dirty="0"/>
              <a:t>40311	</a:t>
            </a:r>
            <a:r>
              <a:rPr lang="de-DE" sz="2000" dirty="0" err="1"/>
              <a:t>Bückunterschwung</a:t>
            </a:r>
            <a:r>
              <a:rPr lang="de-DE" sz="2000" dirty="0"/>
              <a:t> zum </a:t>
            </a:r>
            <a:r>
              <a:rPr lang="de-DE" sz="2000" dirty="0" err="1"/>
              <a:t>Nsprg</a:t>
            </a:r>
            <a:r>
              <a:rPr lang="de-DE" sz="2000" dirty="0"/>
              <a:t>.</a:t>
            </a:r>
          </a:p>
          <a:p>
            <a:pPr marL="0" indent="0">
              <a:buNone/>
            </a:pPr>
            <a:r>
              <a:rPr lang="de-DE" sz="2000" dirty="0"/>
              <a:t>40314	Grätschunterschwung mit ½ Dr. zum </a:t>
            </a:r>
            <a:r>
              <a:rPr lang="de-DE" sz="2000" dirty="0" err="1"/>
              <a:t>Nsprg</a:t>
            </a:r>
            <a:r>
              <a:rPr lang="de-DE" sz="2000" dirty="0"/>
              <a:t>. </a:t>
            </a:r>
          </a:p>
          <a:p>
            <a:pPr marL="0" indent="0">
              <a:buNone/>
            </a:pPr>
            <a:r>
              <a:rPr lang="de-DE" sz="2000" dirty="0"/>
              <a:t>40315	Grätschunterschwung mit 1/1 Dr. zum </a:t>
            </a:r>
            <a:r>
              <a:rPr lang="de-DE" sz="2000" dirty="0" err="1"/>
              <a:t>Nsprg</a:t>
            </a:r>
            <a:r>
              <a:rPr lang="de-DE" sz="2000" dirty="0"/>
              <a:t>. </a:t>
            </a:r>
          </a:p>
          <a:p>
            <a:pPr marL="0" indent="0">
              <a:buNone/>
            </a:pPr>
            <a:r>
              <a:rPr lang="de-DE" sz="2000" dirty="0"/>
              <a:t>40316	</a:t>
            </a:r>
            <a:r>
              <a:rPr lang="de-DE" sz="2000" dirty="0" err="1"/>
              <a:t>Bückunterschwung</a:t>
            </a:r>
            <a:r>
              <a:rPr lang="de-DE" sz="2000" dirty="0"/>
              <a:t> mit ½ Dr. zum </a:t>
            </a:r>
            <a:r>
              <a:rPr lang="de-DE" sz="2000" dirty="0" err="1"/>
              <a:t>Nsprg</a:t>
            </a:r>
            <a:r>
              <a:rPr lang="de-DE" sz="2000" dirty="0"/>
              <a:t>. </a:t>
            </a:r>
          </a:p>
          <a:p>
            <a:pPr marL="0" indent="0">
              <a:buNone/>
            </a:pPr>
            <a:r>
              <a:rPr lang="de-DE" sz="2000" dirty="0"/>
              <a:t>40318	</a:t>
            </a:r>
            <a:r>
              <a:rPr lang="de-DE" sz="2000" dirty="0" err="1"/>
              <a:t>Bückunterschwung</a:t>
            </a:r>
            <a:r>
              <a:rPr lang="de-DE" sz="2000" dirty="0"/>
              <a:t> mit 1/1 Dr. zum </a:t>
            </a:r>
            <a:r>
              <a:rPr lang="de-DE" sz="2000" dirty="0" err="1"/>
              <a:t>Nsprg</a:t>
            </a:r>
            <a:r>
              <a:rPr lang="de-DE" sz="2000" dirty="0"/>
              <a:t>. </a:t>
            </a:r>
          </a:p>
        </p:txBody>
      </p:sp>
      <p:sp>
        <p:nvSpPr>
          <p:cNvPr id="4" name="Titel 1"/>
          <p:cNvSpPr>
            <a:spLocks noGrp="1"/>
          </p:cNvSpPr>
          <p:nvPr>
            <p:ph type="title"/>
          </p:nvPr>
        </p:nvSpPr>
        <p:spPr/>
        <p:txBody>
          <a:bodyPr>
            <a:normAutofit/>
          </a:bodyPr>
          <a:lstStyle/>
          <a:p>
            <a:r>
              <a:rPr lang="de-DE" sz="4000" dirty="0"/>
              <a:t>1. Gerätespezifische Anpassungen</a:t>
            </a:r>
          </a:p>
        </p:txBody>
      </p:sp>
      <p:sp>
        <p:nvSpPr>
          <p:cNvPr id="2" name="Foliennummernplatzhalter 1">
            <a:extLst>
              <a:ext uri="{FF2B5EF4-FFF2-40B4-BE49-F238E27FC236}">
                <a16:creationId xmlns:a16="http://schemas.microsoft.com/office/drawing/2014/main" id="{BD8FFBF7-B5A3-4F67-A297-CE620611DCD6}"/>
              </a:ext>
            </a:extLst>
          </p:cNvPr>
          <p:cNvSpPr>
            <a:spLocks noGrp="1"/>
          </p:cNvSpPr>
          <p:nvPr>
            <p:ph type="sldNum" sz="quarter" idx="12"/>
          </p:nvPr>
        </p:nvSpPr>
        <p:spPr/>
        <p:txBody>
          <a:bodyPr/>
          <a:lstStyle/>
          <a:p>
            <a:fld id="{9AF9FF83-71C2-FD4D-8FDE-DA34BA3BFC1F}" type="slidenum">
              <a:rPr lang="de-DE" smtClean="0"/>
              <a:t>10</a:t>
            </a:fld>
            <a:endParaRPr lang="de-DE"/>
          </a:p>
        </p:txBody>
      </p:sp>
      <p:sp>
        <p:nvSpPr>
          <p:cNvPr id="5" name="Rechteck 4">
            <a:extLst>
              <a:ext uri="{FF2B5EF4-FFF2-40B4-BE49-F238E27FC236}">
                <a16:creationId xmlns:a16="http://schemas.microsoft.com/office/drawing/2014/main" id="{CC322D2E-CD02-445E-A376-6E9F5A234A4B}"/>
              </a:ext>
            </a:extLst>
          </p:cNvPr>
          <p:cNvSpPr/>
          <p:nvPr/>
        </p:nvSpPr>
        <p:spPr>
          <a:xfrm>
            <a:off x="7822019" y="3286589"/>
            <a:ext cx="3629246" cy="1569660"/>
          </a:xfrm>
          <a:prstGeom prst="rect">
            <a:avLst/>
          </a:prstGeom>
        </p:spPr>
        <p:txBody>
          <a:bodyPr wrap="square">
            <a:spAutoFit/>
          </a:bodyPr>
          <a:lstStyle/>
          <a:p>
            <a:r>
              <a:rPr lang="de-DE" sz="2400" b="1" dirty="0">
                <a:solidFill>
                  <a:srgbClr val="FF0000"/>
                </a:solidFill>
              </a:rPr>
              <a:t>Achtung: </a:t>
            </a:r>
            <a:r>
              <a:rPr lang="de-DE" sz="2400" dirty="0">
                <a:solidFill>
                  <a:srgbClr val="FF0000"/>
                </a:solidFill>
              </a:rPr>
              <a:t>Im K4 Felge </a:t>
            </a:r>
            <a:r>
              <a:rPr lang="de-DE" sz="2400" dirty="0" err="1">
                <a:solidFill>
                  <a:srgbClr val="FF0000"/>
                </a:solidFill>
              </a:rPr>
              <a:t>rw</a:t>
            </a:r>
            <a:r>
              <a:rPr lang="de-DE" sz="2400" dirty="0">
                <a:solidFill>
                  <a:srgbClr val="FF0000"/>
                </a:solidFill>
              </a:rPr>
              <a:t>. mit </a:t>
            </a:r>
            <a:r>
              <a:rPr lang="de-DE" sz="2400" dirty="0" err="1">
                <a:solidFill>
                  <a:srgbClr val="FF0000"/>
                </a:solidFill>
              </a:rPr>
              <a:t>anschliessendem</a:t>
            </a:r>
            <a:r>
              <a:rPr lang="de-DE" sz="2400" dirty="0">
                <a:solidFill>
                  <a:srgbClr val="FF0000"/>
                </a:solidFill>
              </a:rPr>
              <a:t> Felgunterschwung nicht mehr möglich!</a:t>
            </a:r>
          </a:p>
        </p:txBody>
      </p:sp>
    </p:spTree>
    <p:extLst>
      <p:ext uri="{BB962C8B-B14F-4D97-AF65-F5344CB8AC3E}">
        <p14:creationId xmlns:p14="http://schemas.microsoft.com/office/powerpoint/2010/main" val="732170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a:t>2. Anforderungen ab K5</a:t>
            </a:r>
          </a:p>
        </p:txBody>
      </p:sp>
      <p:sp>
        <p:nvSpPr>
          <p:cNvPr id="3" name="Inhaltsplatzhalter 2"/>
          <p:cNvSpPr>
            <a:spLocks noGrp="1"/>
          </p:cNvSpPr>
          <p:nvPr>
            <p:ph idx="1"/>
          </p:nvPr>
        </p:nvSpPr>
        <p:spPr/>
        <p:txBody>
          <a:bodyPr>
            <a:normAutofit/>
          </a:bodyPr>
          <a:lstStyle/>
          <a:p>
            <a:pPr marL="0" indent="0">
              <a:buNone/>
            </a:pPr>
            <a:r>
              <a:rPr lang="de-DE" b="1" u="sng" dirty="0"/>
              <a:t>Aufbau der Übungen pro Gerät - Strukturgruppen</a:t>
            </a:r>
          </a:p>
          <a:p>
            <a:pPr marL="0" indent="0">
              <a:buNone/>
            </a:pPr>
            <a:endParaRPr lang="de-DE" sz="1000" b="1" u="sng" dirty="0"/>
          </a:p>
          <a:p>
            <a:pPr marL="0" indent="0">
              <a:buNone/>
            </a:pPr>
            <a:r>
              <a:rPr lang="de-DE" dirty="0"/>
              <a:t>Eine Übung muss verschiedene Elemente aus unterschiedlichen </a:t>
            </a:r>
            <a:r>
              <a:rPr lang="de-DE" b="1" dirty="0"/>
              <a:t>Strukturgruppen</a:t>
            </a:r>
            <a:r>
              <a:rPr lang="de-DE" dirty="0"/>
              <a:t> der Einstufungstabelle enthalten, Ziel: Förderung der Bewegungsvielfalt. </a:t>
            </a:r>
            <a:r>
              <a:rPr lang="de-DE" dirty="0">
                <a:solidFill>
                  <a:srgbClr val="FF0000"/>
                </a:solidFill>
              </a:rPr>
              <a:t>Die Elemente müssen die geforderte Schwierigkeitsanforderung der jeweiligen Kategorie erfüllen. </a:t>
            </a:r>
          </a:p>
          <a:p>
            <a:pPr marL="0" indent="0">
              <a:buNone/>
            </a:pPr>
            <a:endParaRPr lang="de-DE" dirty="0">
              <a:solidFill>
                <a:srgbClr val="FF0000"/>
              </a:solidFill>
            </a:endParaRPr>
          </a:p>
          <a:p>
            <a:pPr marL="0" indent="0">
              <a:buNone/>
            </a:pPr>
            <a:r>
              <a:rPr lang="de-DE" dirty="0">
                <a:solidFill>
                  <a:srgbClr val="FF0000"/>
                </a:solidFill>
              </a:rPr>
              <a:t>Ein Element kann nur eine Anforderung erfüllen!!!</a:t>
            </a:r>
          </a:p>
          <a:p>
            <a:pPr marL="0" indent="0">
              <a:buNone/>
            </a:pPr>
            <a:r>
              <a:rPr lang="de-DE" dirty="0"/>
              <a:t>pro fehlende Anforderung: -0.30 Pt. Abzug</a:t>
            </a:r>
          </a:p>
        </p:txBody>
      </p:sp>
      <p:sp>
        <p:nvSpPr>
          <p:cNvPr id="4" name="Foliennummernplatzhalter 3">
            <a:extLst>
              <a:ext uri="{FF2B5EF4-FFF2-40B4-BE49-F238E27FC236}">
                <a16:creationId xmlns:a16="http://schemas.microsoft.com/office/drawing/2014/main" id="{9E1DF8F3-E0BB-4C83-B693-1DA73E558ACD}"/>
              </a:ext>
            </a:extLst>
          </p:cNvPr>
          <p:cNvSpPr>
            <a:spLocks noGrp="1"/>
          </p:cNvSpPr>
          <p:nvPr>
            <p:ph type="sldNum" sz="quarter" idx="12"/>
          </p:nvPr>
        </p:nvSpPr>
        <p:spPr/>
        <p:txBody>
          <a:bodyPr/>
          <a:lstStyle/>
          <a:p>
            <a:fld id="{9AF9FF83-71C2-FD4D-8FDE-DA34BA3BFC1F}" type="slidenum">
              <a:rPr lang="de-DE" smtClean="0"/>
              <a:t>11</a:t>
            </a:fld>
            <a:endParaRPr lang="de-DE"/>
          </a:p>
        </p:txBody>
      </p:sp>
    </p:spTree>
    <p:extLst>
      <p:ext uri="{BB962C8B-B14F-4D97-AF65-F5344CB8AC3E}">
        <p14:creationId xmlns:p14="http://schemas.microsoft.com/office/powerpoint/2010/main" val="112695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a:t>2. Anforderungen ab K5</a:t>
            </a:r>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8"/>
            <a:ext cx="8731054" cy="4351338"/>
          </a:xfrm>
        </p:spPr>
      </p:pic>
      <p:sp>
        <p:nvSpPr>
          <p:cNvPr id="3" name="Foliennummernplatzhalter 2">
            <a:extLst>
              <a:ext uri="{FF2B5EF4-FFF2-40B4-BE49-F238E27FC236}">
                <a16:creationId xmlns:a16="http://schemas.microsoft.com/office/drawing/2014/main" id="{AB8A3E0F-38E1-4C96-BB38-71BE573A52E1}"/>
              </a:ext>
            </a:extLst>
          </p:cNvPr>
          <p:cNvSpPr>
            <a:spLocks noGrp="1"/>
          </p:cNvSpPr>
          <p:nvPr>
            <p:ph type="sldNum" sz="quarter" idx="12"/>
          </p:nvPr>
        </p:nvSpPr>
        <p:spPr/>
        <p:txBody>
          <a:bodyPr/>
          <a:lstStyle/>
          <a:p>
            <a:fld id="{9AF9FF83-71C2-FD4D-8FDE-DA34BA3BFC1F}" type="slidenum">
              <a:rPr lang="de-DE" smtClean="0"/>
              <a:t>12</a:t>
            </a:fld>
            <a:endParaRPr lang="de-DE"/>
          </a:p>
        </p:txBody>
      </p:sp>
    </p:spTree>
    <p:extLst>
      <p:ext uri="{BB962C8B-B14F-4D97-AF65-F5344CB8AC3E}">
        <p14:creationId xmlns:p14="http://schemas.microsoft.com/office/powerpoint/2010/main" val="1367156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38200" y="1825624"/>
            <a:ext cx="10515600" cy="4872887"/>
          </a:xfrm>
        </p:spPr>
        <p:txBody>
          <a:bodyPr>
            <a:normAutofit lnSpcReduction="10000"/>
          </a:bodyPr>
          <a:lstStyle/>
          <a:p>
            <a:pPr marL="0" indent="0">
              <a:buNone/>
            </a:pPr>
            <a:r>
              <a:rPr lang="de-DE" b="1" u="sng" dirty="0"/>
              <a:t>Boden</a:t>
            </a:r>
          </a:p>
          <a:p>
            <a:r>
              <a:rPr lang="de-DE" sz="2000" dirty="0"/>
              <a:t>1 Element zum oder durch den Handstand (I Pose)</a:t>
            </a:r>
          </a:p>
          <a:p>
            <a:r>
              <a:rPr lang="de-DE" sz="2000" dirty="0"/>
              <a:t>2 Elemente mit unterschiedlichen Rotationen </a:t>
            </a:r>
            <a:r>
              <a:rPr lang="de-DE" sz="2000" dirty="0" err="1"/>
              <a:t>vw</a:t>
            </a:r>
            <a:r>
              <a:rPr lang="de-DE" sz="2000" dirty="0"/>
              <a:t>./</a:t>
            </a:r>
            <a:r>
              <a:rPr lang="de-DE" sz="2000" dirty="0" err="1"/>
              <a:t>rw</a:t>
            </a:r>
            <a:r>
              <a:rPr lang="de-DE" sz="2000" dirty="0"/>
              <a:t>./</a:t>
            </a:r>
            <a:r>
              <a:rPr lang="de-DE" sz="2000" dirty="0" err="1"/>
              <a:t>sw</a:t>
            </a:r>
            <a:r>
              <a:rPr lang="de-DE" sz="2000" dirty="0"/>
              <a:t>. (mind. 2 von 3), </a:t>
            </a:r>
            <a:br>
              <a:rPr lang="de-DE" sz="2000" dirty="0"/>
            </a:br>
            <a:r>
              <a:rPr lang="de-DE" sz="2000" dirty="0"/>
              <a:t>(Elemente aus den </a:t>
            </a:r>
            <a:r>
              <a:rPr lang="de-DE" sz="2000" dirty="0" err="1"/>
              <a:t>StrG</a:t>
            </a:r>
            <a:r>
              <a:rPr lang="de-DE" sz="2000" dirty="0"/>
              <a:t> 1.06 und 1.09-1.12)</a:t>
            </a:r>
          </a:p>
          <a:p>
            <a:pPr marL="0" indent="0">
              <a:buNone/>
            </a:pPr>
            <a:endParaRPr lang="de-DE" sz="1000" dirty="0"/>
          </a:p>
          <a:p>
            <a:pPr marL="0" indent="0">
              <a:buNone/>
            </a:pPr>
            <a:r>
              <a:rPr lang="de-DE" sz="2000" dirty="0"/>
              <a:t>1.06 Rollen </a:t>
            </a:r>
          </a:p>
          <a:p>
            <a:pPr marL="0" indent="0">
              <a:buNone/>
            </a:pPr>
            <a:r>
              <a:rPr lang="de-DE" sz="2000" dirty="0"/>
              <a:t>1.09 Überschläge </a:t>
            </a:r>
            <a:r>
              <a:rPr lang="de-DE" sz="2000" dirty="0" err="1"/>
              <a:t>sw</a:t>
            </a:r>
            <a:r>
              <a:rPr lang="de-DE" sz="2000" dirty="0"/>
              <a:t>. / </a:t>
            </a:r>
            <a:r>
              <a:rPr lang="de-DE" sz="2000" dirty="0" err="1"/>
              <a:t>Salti</a:t>
            </a:r>
            <a:r>
              <a:rPr lang="de-DE" sz="2000" dirty="0"/>
              <a:t> </a:t>
            </a:r>
            <a:r>
              <a:rPr lang="de-DE" sz="2000" dirty="0" err="1"/>
              <a:t>sw</a:t>
            </a:r>
            <a:r>
              <a:rPr lang="de-DE" sz="2000" dirty="0"/>
              <a:t>. </a:t>
            </a:r>
          </a:p>
          <a:p>
            <a:pPr marL="0" indent="0">
              <a:buNone/>
            </a:pPr>
            <a:r>
              <a:rPr lang="de-DE" sz="2000" dirty="0"/>
              <a:t>1.10 Überschläge </a:t>
            </a:r>
            <a:r>
              <a:rPr lang="de-DE" sz="2000" dirty="0" err="1"/>
              <a:t>vw</a:t>
            </a:r>
            <a:r>
              <a:rPr lang="de-DE" sz="2000" dirty="0"/>
              <a:t>. / </a:t>
            </a:r>
            <a:r>
              <a:rPr lang="de-DE" sz="2000" dirty="0" err="1"/>
              <a:t>rw</a:t>
            </a:r>
            <a:r>
              <a:rPr lang="de-DE" sz="2000" dirty="0"/>
              <a:t>. </a:t>
            </a:r>
          </a:p>
          <a:p>
            <a:pPr marL="0" indent="0">
              <a:buNone/>
            </a:pPr>
            <a:r>
              <a:rPr lang="de-DE" sz="2000" dirty="0"/>
              <a:t>1.11 </a:t>
            </a:r>
            <a:r>
              <a:rPr lang="de-DE" sz="2000" dirty="0" err="1"/>
              <a:t>Satli</a:t>
            </a:r>
            <a:r>
              <a:rPr lang="de-DE" sz="2000" dirty="0"/>
              <a:t> rückwärts</a:t>
            </a:r>
          </a:p>
          <a:p>
            <a:pPr marL="0" indent="0">
              <a:buNone/>
            </a:pPr>
            <a:r>
              <a:rPr lang="de-DE" sz="2000" dirty="0"/>
              <a:t>1.12 </a:t>
            </a:r>
            <a:r>
              <a:rPr lang="de-DE" sz="2000" dirty="0" err="1"/>
              <a:t>Salti</a:t>
            </a:r>
            <a:r>
              <a:rPr lang="de-DE" sz="2000" dirty="0"/>
              <a:t> vorwärts</a:t>
            </a:r>
          </a:p>
          <a:p>
            <a:pPr marL="0" indent="0">
              <a:buNone/>
            </a:pPr>
            <a:endParaRPr lang="de-DE" sz="1000" dirty="0"/>
          </a:p>
          <a:p>
            <a:pPr marL="0" indent="0">
              <a:buNone/>
            </a:pPr>
            <a:r>
              <a:rPr lang="de-DE" sz="2000" b="1" dirty="0">
                <a:solidFill>
                  <a:srgbClr val="FF0000"/>
                </a:solidFill>
              </a:rPr>
              <a:t>Ein Element kann nur eine Anforderung erfüllen (z.B. Rolle z. Handstand)!!! </a:t>
            </a:r>
          </a:p>
          <a:p>
            <a:pPr marL="0" indent="0">
              <a:buNone/>
            </a:pPr>
            <a:r>
              <a:rPr lang="de-DE" sz="2000" b="1" dirty="0">
                <a:solidFill>
                  <a:srgbClr val="FF0000"/>
                </a:solidFill>
              </a:rPr>
              <a:t>Elemente müssen die geforderte Schwierigkeitsanforderung der jeweiligen Kategorie erfüllen!!!</a:t>
            </a:r>
          </a:p>
          <a:p>
            <a:pPr marL="0" indent="0">
              <a:buNone/>
            </a:pPr>
            <a:endParaRPr lang="de-DE" sz="2000" b="1" dirty="0">
              <a:solidFill>
                <a:srgbClr val="FF0000"/>
              </a:solidFill>
            </a:endParaRPr>
          </a:p>
          <a:p>
            <a:pPr marL="0" indent="0">
              <a:buNone/>
            </a:pPr>
            <a:endParaRPr lang="de-DE" sz="2000" dirty="0"/>
          </a:p>
        </p:txBody>
      </p:sp>
      <p:sp>
        <p:nvSpPr>
          <p:cNvPr id="4" name="Titel 1"/>
          <p:cNvSpPr>
            <a:spLocks noGrp="1"/>
          </p:cNvSpPr>
          <p:nvPr>
            <p:ph type="title"/>
          </p:nvPr>
        </p:nvSpPr>
        <p:spPr/>
        <p:txBody>
          <a:bodyPr>
            <a:normAutofit/>
          </a:bodyPr>
          <a:lstStyle/>
          <a:p>
            <a:r>
              <a:rPr lang="de-DE" sz="4000" dirty="0"/>
              <a:t>2. Anforderungen ab K5</a:t>
            </a:r>
          </a:p>
        </p:txBody>
      </p:sp>
      <p:sp>
        <p:nvSpPr>
          <p:cNvPr id="2" name="Foliennummernplatzhalter 1">
            <a:extLst>
              <a:ext uri="{FF2B5EF4-FFF2-40B4-BE49-F238E27FC236}">
                <a16:creationId xmlns:a16="http://schemas.microsoft.com/office/drawing/2014/main" id="{C6830A89-0157-4739-8017-3536451EDEE6}"/>
              </a:ext>
            </a:extLst>
          </p:cNvPr>
          <p:cNvSpPr>
            <a:spLocks noGrp="1"/>
          </p:cNvSpPr>
          <p:nvPr>
            <p:ph type="sldNum" sz="quarter" idx="12"/>
          </p:nvPr>
        </p:nvSpPr>
        <p:spPr/>
        <p:txBody>
          <a:bodyPr/>
          <a:lstStyle/>
          <a:p>
            <a:fld id="{9AF9FF83-71C2-FD4D-8FDE-DA34BA3BFC1F}" type="slidenum">
              <a:rPr lang="de-DE" smtClean="0"/>
              <a:t>13</a:t>
            </a:fld>
            <a:endParaRPr lang="de-DE"/>
          </a:p>
        </p:txBody>
      </p:sp>
    </p:spTree>
    <p:extLst>
      <p:ext uri="{BB962C8B-B14F-4D97-AF65-F5344CB8AC3E}">
        <p14:creationId xmlns:p14="http://schemas.microsoft.com/office/powerpoint/2010/main" val="1759064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5214" y="1967134"/>
            <a:ext cx="7503237" cy="3604326"/>
          </a:xfrm>
        </p:spPr>
      </p:pic>
      <p:sp>
        <p:nvSpPr>
          <p:cNvPr id="4" name="Titel 1"/>
          <p:cNvSpPr>
            <a:spLocks noGrp="1"/>
          </p:cNvSpPr>
          <p:nvPr>
            <p:ph type="title"/>
          </p:nvPr>
        </p:nvSpPr>
        <p:spPr/>
        <p:txBody>
          <a:bodyPr>
            <a:normAutofit/>
          </a:bodyPr>
          <a:lstStyle/>
          <a:p>
            <a:r>
              <a:rPr lang="de-DE" sz="4000" dirty="0"/>
              <a:t>2. Anforderungen ab K5</a:t>
            </a:r>
          </a:p>
        </p:txBody>
      </p:sp>
      <p:sp>
        <p:nvSpPr>
          <p:cNvPr id="8" name="Textfeld 7"/>
          <p:cNvSpPr txBox="1"/>
          <p:nvPr/>
        </p:nvSpPr>
        <p:spPr>
          <a:xfrm>
            <a:off x="3327991" y="4614533"/>
            <a:ext cx="5957080" cy="446276"/>
          </a:xfrm>
          <a:prstGeom prst="rect">
            <a:avLst/>
          </a:prstGeom>
          <a:noFill/>
        </p:spPr>
        <p:txBody>
          <a:bodyPr wrap="none" rtlCol="0">
            <a:spAutoFit/>
          </a:bodyPr>
          <a:lstStyle/>
          <a:p>
            <a:r>
              <a:rPr lang="de-DE" dirty="0">
                <a:solidFill>
                  <a:srgbClr val="FF0000"/>
                </a:solidFill>
              </a:rPr>
              <a:t>!!! Übung ist von den </a:t>
            </a:r>
            <a:r>
              <a:rPr lang="de-DE" sz="2300" dirty="0">
                <a:solidFill>
                  <a:srgbClr val="FF0000"/>
                </a:solidFill>
              </a:rPr>
              <a:t>Anforderungen</a:t>
            </a:r>
            <a:r>
              <a:rPr lang="de-DE" dirty="0">
                <a:solidFill>
                  <a:srgbClr val="FF0000"/>
                </a:solidFill>
              </a:rPr>
              <a:t> nur korrekt für K5</a:t>
            </a:r>
          </a:p>
        </p:txBody>
      </p:sp>
      <p:sp>
        <p:nvSpPr>
          <p:cNvPr id="2" name="Foliennummernplatzhalter 1">
            <a:extLst>
              <a:ext uri="{FF2B5EF4-FFF2-40B4-BE49-F238E27FC236}">
                <a16:creationId xmlns:a16="http://schemas.microsoft.com/office/drawing/2014/main" id="{49D2D704-0673-49EF-A215-C521B47EB8B5}"/>
              </a:ext>
            </a:extLst>
          </p:cNvPr>
          <p:cNvSpPr>
            <a:spLocks noGrp="1"/>
          </p:cNvSpPr>
          <p:nvPr>
            <p:ph type="sldNum" sz="quarter" idx="12"/>
          </p:nvPr>
        </p:nvSpPr>
        <p:spPr/>
        <p:txBody>
          <a:bodyPr/>
          <a:lstStyle/>
          <a:p>
            <a:fld id="{9AF9FF83-71C2-FD4D-8FDE-DA34BA3BFC1F}" type="slidenum">
              <a:rPr lang="de-DE" smtClean="0"/>
              <a:t>14</a:t>
            </a:fld>
            <a:endParaRPr lang="de-DE"/>
          </a:p>
        </p:txBody>
      </p:sp>
    </p:spTree>
    <p:extLst>
      <p:ext uri="{BB962C8B-B14F-4D97-AF65-F5344CB8AC3E}">
        <p14:creationId xmlns:p14="http://schemas.microsoft.com/office/powerpoint/2010/main" val="1412678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787" y="1988561"/>
            <a:ext cx="6337004" cy="3323905"/>
          </a:xfrm>
          <a:prstGeom prst="rect">
            <a:avLst/>
          </a:prstGeom>
        </p:spPr>
      </p:pic>
      <p:sp>
        <p:nvSpPr>
          <p:cNvPr id="5" name="Titel 1"/>
          <p:cNvSpPr>
            <a:spLocks noGrp="1"/>
          </p:cNvSpPr>
          <p:nvPr>
            <p:ph type="title"/>
          </p:nvPr>
        </p:nvSpPr>
        <p:spPr/>
        <p:txBody>
          <a:bodyPr>
            <a:normAutofit/>
          </a:bodyPr>
          <a:lstStyle/>
          <a:p>
            <a:r>
              <a:rPr lang="de-DE" sz="4000" dirty="0"/>
              <a:t>2. Anforderungen ab K5</a:t>
            </a:r>
          </a:p>
        </p:txBody>
      </p:sp>
      <p:sp>
        <p:nvSpPr>
          <p:cNvPr id="2" name="Foliennummernplatzhalter 1">
            <a:extLst>
              <a:ext uri="{FF2B5EF4-FFF2-40B4-BE49-F238E27FC236}">
                <a16:creationId xmlns:a16="http://schemas.microsoft.com/office/drawing/2014/main" id="{FA36900B-6452-45C1-9396-2E49CE0ACEB8}"/>
              </a:ext>
            </a:extLst>
          </p:cNvPr>
          <p:cNvSpPr>
            <a:spLocks noGrp="1"/>
          </p:cNvSpPr>
          <p:nvPr>
            <p:ph type="sldNum" sz="quarter" idx="12"/>
          </p:nvPr>
        </p:nvSpPr>
        <p:spPr/>
        <p:txBody>
          <a:bodyPr/>
          <a:lstStyle/>
          <a:p>
            <a:fld id="{9AF9FF83-71C2-FD4D-8FDE-DA34BA3BFC1F}" type="slidenum">
              <a:rPr lang="de-DE" smtClean="0"/>
              <a:t>15</a:t>
            </a:fld>
            <a:endParaRPr lang="de-DE"/>
          </a:p>
        </p:txBody>
      </p:sp>
    </p:spTree>
    <p:extLst>
      <p:ext uri="{BB962C8B-B14F-4D97-AF65-F5344CB8AC3E}">
        <p14:creationId xmlns:p14="http://schemas.microsoft.com/office/powerpoint/2010/main" val="1328547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buNone/>
            </a:pPr>
            <a:r>
              <a:rPr lang="de-DE" b="1" u="sng" dirty="0"/>
              <a:t>Barren</a:t>
            </a:r>
          </a:p>
          <a:p>
            <a:r>
              <a:rPr lang="de-DE" sz="2400" dirty="0"/>
              <a:t>1 Halteelement (Haltezeit 2 Sek.)</a:t>
            </a:r>
          </a:p>
          <a:p>
            <a:pPr marL="0" indent="0">
              <a:buNone/>
            </a:pPr>
            <a:endParaRPr lang="de-DE" sz="2400" dirty="0"/>
          </a:p>
          <a:p>
            <a:pPr marL="0" indent="0">
              <a:buNone/>
            </a:pPr>
            <a:r>
              <a:rPr lang="de-DE" sz="2400" dirty="0"/>
              <a:t>Zum Beispiel:</a:t>
            </a:r>
          </a:p>
          <a:p>
            <a:pPr marL="0" indent="0">
              <a:buNone/>
            </a:pPr>
            <a:r>
              <a:rPr lang="is-IS" sz="2400" dirty="0"/>
              <a:t>51201 	</a:t>
            </a:r>
            <a:r>
              <a:rPr lang="de-DE" sz="2400" dirty="0"/>
              <a:t>Aus </a:t>
            </a:r>
            <a:r>
              <a:rPr lang="de-DE" sz="2400" dirty="0" err="1"/>
              <a:t>Grätschsitz</a:t>
            </a:r>
            <a:r>
              <a:rPr lang="de-DE" sz="2400" dirty="0"/>
              <a:t>: heben des geb. </a:t>
            </a:r>
            <a:r>
              <a:rPr lang="de-DE" sz="2400" dirty="0" err="1"/>
              <a:t>Körpers</a:t>
            </a:r>
            <a:r>
              <a:rPr lang="de-DE" sz="2400" dirty="0"/>
              <a:t> zum Oberarmstand -- 	SW 4</a:t>
            </a:r>
          </a:p>
          <a:p>
            <a:pPr marL="0" indent="0">
              <a:buNone/>
            </a:pPr>
            <a:r>
              <a:rPr lang="de-DE" sz="2400" dirty="0">
                <a:solidFill>
                  <a:srgbClr val="FF0000"/>
                </a:solidFill>
              </a:rPr>
              <a:t>Kann nur in der Kategorie 5 geturnt werden!</a:t>
            </a:r>
          </a:p>
          <a:p>
            <a:pPr marL="0" indent="0">
              <a:buNone/>
            </a:pPr>
            <a:endParaRPr lang="de-DE" sz="2400" dirty="0"/>
          </a:p>
          <a:p>
            <a:pPr marL="0" indent="0">
              <a:buNone/>
            </a:pPr>
            <a:r>
              <a:rPr lang="de-DE" sz="2400" dirty="0"/>
              <a:t>Auch möglich: Winkelstütz, Spitzwinkel, Waagen oder Handstand -- </a:t>
            </a:r>
          </a:p>
          <a:p>
            <a:pPr marL="0" indent="0">
              <a:buNone/>
            </a:pPr>
            <a:endParaRPr lang="de-DE" sz="2000" dirty="0"/>
          </a:p>
          <a:p>
            <a:pPr marL="0" indent="0">
              <a:buNone/>
            </a:pPr>
            <a:endParaRPr lang="de-DE" sz="2000" dirty="0"/>
          </a:p>
        </p:txBody>
      </p:sp>
      <p:sp>
        <p:nvSpPr>
          <p:cNvPr id="4" name="Titel 1"/>
          <p:cNvSpPr>
            <a:spLocks noGrp="1"/>
          </p:cNvSpPr>
          <p:nvPr>
            <p:ph type="title"/>
          </p:nvPr>
        </p:nvSpPr>
        <p:spPr/>
        <p:txBody>
          <a:bodyPr>
            <a:normAutofit/>
          </a:bodyPr>
          <a:lstStyle/>
          <a:p>
            <a:r>
              <a:rPr lang="de-DE" sz="4000" dirty="0"/>
              <a:t>2. Anforderungen ab K5</a:t>
            </a:r>
          </a:p>
        </p:txBody>
      </p:sp>
      <p:sp>
        <p:nvSpPr>
          <p:cNvPr id="2" name="Foliennummernplatzhalter 1">
            <a:extLst>
              <a:ext uri="{FF2B5EF4-FFF2-40B4-BE49-F238E27FC236}">
                <a16:creationId xmlns:a16="http://schemas.microsoft.com/office/drawing/2014/main" id="{5F35674F-318A-48FF-805F-420063792A6F}"/>
              </a:ext>
            </a:extLst>
          </p:cNvPr>
          <p:cNvSpPr>
            <a:spLocks noGrp="1"/>
          </p:cNvSpPr>
          <p:nvPr>
            <p:ph type="sldNum" sz="quarter" idx="12"/>
          </p:nvPr>
        </p:nvSpPr>
        <p:spPr/>
        <p:txBody>
          <a:bodyPr/>
          <a:lstStyle/>
          <a:p>
            <a:fld id="{9AF9FF83-71C2-FD4D-8FDE-DA34BA3BFC1F}" type="slidenum">
              <a:rPr lang="de-DE" smtClean="0"/>
              <a:t>16</a:t>
            </a:fld>
            <a:endParaRPr lang="de-DE"/>
          </a:p>
        </p:txBody>
      </p:sp>
    </p:spTree>
    <p:extLst>
      <p:ext uri="{BB962C8B-B14F-4D97-AF65-F5344CB8AC3E}">
        <p14:creationId xmlns:p14="http://schemas.microsoft.com/office/powerpoint/2010/main" val="1735489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buNone/>
            </a:pPr>
            <a:r>
              <a:rPr lang="de-DE" b="1" u="sng" dirty="0"/>
              <a:t>Hochreck</a:t>
            </a:r>
          </a:p>
          <a:p>
            <a:pPr marL="0" indent="0">
              <a:buNone/>
            </a:pPr>
            <a:endParaRPr lang="de-DE" b="1" u="sng" dirty="0"/>
          </a:p>
          <a:p>
            <a:r>
              <a:rPr lang="de-DE" sz="2500" dirty="0"/>
              <a:t>mind. 1 Schwungelement durch den Hang </a:t>
            </a:r>
          </a:p>
          <a:p>
            <a:endParaRPr lang="de-DE" sz="2000" dirty="0"/>
          </a:p>
          <a:p>
            <a:pPr marL="0" indent="0">
              <a:buNone/>
            </a:pPr>
            <a:r>
              <a:rPr lang="de-DE" sz="2200" dirty="0"/>
              <a:t>Element durch den Hang in I-Pose</a:t>
            </a:r>
          </a:p>
        </p:txBody>
      </p:sp>
      <p:sp>
        <p:nvSpPr>
          <p:cNvPr id="4" name="Titel 1"/>
          <p:cNvSpPr>
            <a:spLocks noGrp="1"/>
          </p:cNvSpPr>
          <p:nvPr>
            <p:ph type="title"/>
          </p:nvPr>
        </p:nvSpPr>
        <p:spPr/>
        <p:txBody>
          <a:bodyPr>
            <a:normAutofit/>
          </a:bodyPr>
          <a:lstStyle/>
          <a:p>
            <a:r>
              <a:rPr lang="de-DE" sz="4000" dirty="0"/>
              <a:t>2. Anforderungen ab K5</a:t>
            </a:r>
          </a:p>
        </p:txBody>
      </p:sp>
      <p:sp>
        <p:nvSpPr>
          <p:cNvPr id="2" name="Foliennummernplatzhalter 1">
            <a:extLst>
              <a:ext uri="{FF2B5EF4-FFF2-40B4-BE49-F238E27FC236}">
                <a16:creationId xmlns:a16="http://schemas.microsoft.com/office/drawing/2014/main" id="{EDE21067-E6D1-4616-9A4E-F777424033FF}"/>
              </a:ext>
            </a:extLst>
          </p:cNvPr>
          <p:cNvSpPr>
            <a:spLocks noGrp="1"/>
          </p:cNvSpPr>
          <p:nvPr>
            <p:ph type="sldNum" sz="quarter" idx="12"/>
          </p:nvPr>
        </p:nvSpPr>
        <p:spPr/>
        <p:txBody>
          <a:bodyPr/>
          <a:lstStyle/>
          <a:p>
            <a:fld id="{9AF9FF83-71C2-FD4D-8FDE-DA34BA3BFC1F}" type="slidenum">
              <a:rPr lang="de-DE" smtClean="0"/>
              <a:t>17</a:t>
            </a:fld>
            <a:endParaRPr lang="de-DE"/>
          </a:p>
        </p:txBody>
      </p:sp>
    </p:spTree>
    <p:extLst>
      <p:ext uri="{BB962C8B-B14F-4D97-AF65-F5344CB8AC3E}">
        <p14:creationId xmlns:p14="http://schemas.microsoft.com/office/powerpoint/2010/main" val="338000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38200" y="1825624"/>
            <a:ext cx="10515600" cy="5032375"/>
          </a:xfrm>
        </p:spPr>
        <p:txBody>
          <a:bodyPr>
            <a:normAutofit/>
          </a:bodyPr>
          <a:lstStyle/>
          <a:p>
            <a:pPr marL="0" indent="0">
              <a:buNone/>
            </a:pPr>
            <a:r>
              <a:rPr lang="de-DE" b="1" u="sng" dirty="0"/>
              <a:t>Tiefreck</a:t>
            </a:r>
          </a:p>
          <a:p>
            <a:pPr marL="0" indent="0">
              <a:buNone/>
            </a:pPr>
            <a:endParaRPr lang="de-DE" sz="600" b="1" u="sng" dirty="0"/>
          </a:p>
          <a:p>
            <a:pPr marL="0" indent="0">
              <a:buNone/>
            </a:pPr>
            <a:r>
              <a:rPr lang="de-DE" sz="2000" b="1" dirty="0"/>
              <a:t>Kategorie 5: </a:t>
            </a:r>
          </a:p>
          <a:p>
            <a:r>
              <a:rPr lang="de-DE" sz="2000" dirty="0">
                <a:solidFill>
                  <a:srgbClr val="FF0000"/>
                </a:solidFill>
              </a:rPr>
              <a:t>1 Element </a:t>
            </a:r>
            <a:r>
              <a:rPr lang="de-DE" sz="2000" dirty="0"/>
              <a:t>aus Felge, Kippe oder Durchschub </a:t>
            </a:r>
            <a:br>
              <a:rPr lang="de-DE" sz="2000" dirty="0"/>
            </a:br>
            <a:r>
              <a:rPr lang="de-DE" sz="2000" dirty="0"/>
              <a:t>(1 von 3 Gruppen muss erfüllt sein: </a:t>
            </a:r>
            <a:r>
              <a:rPr lang="de-DE" sz="2000" dirty="0" err="1"/>
              <a:t>StrG</a:t>
            </a:r>
            <a:r>
              <a:rPr lang="de-DE" sz="2000" dirty="0"/>
              <a:t> 4.02, </a:t>
            </a:r>
            <a:r>
              <a:rPr lang="de-DE" sz="2000" dirty="0" err="1"/>
              <a:t>StrG</a:t>
            </a:r>
            <a:r>
              <a:rPr lang="de-DE" sz="2000" dirty="0"/>
              <a:t> 4.05 oder </a:t>
            </a:r>
            <a:r>
              <a:rPr lang="de-DE" sz="2000" dirty="0" err="1"/>
              <a:t>StrG</a:t>
            </a:r>
            <a:r>
              <a:rPr lang="de-DE" sz="2000" dirty="0"/>
              <a:t> 4.06)</a:t>
            </a:r>
          </a:p>
          <a:p>
            <a:r>
              <a:rPr lang="de-DE" sz="2000" dirty="0"/>
              <a:t>1 Element aus Unterschwung oder Umschwung</a:t>
            </a:r>
            <a:br>
              <a:rPr lang="de-DE" sz="2000" dirty="0"/>
            </a:br>
            <a:r>
              <a:rPr lang="de-DE" sz="2000" dirty="0"/>
              <a:t>(1 von 2 Gruppen muss erfüllt sein: </a:t>
            </a:r>
            <a:r>
              <a:rPr lang="de-DE" sz="2000" dirty="0" err="1"/>
              <a:t>StrG</a:t>
            </a:r>
            <a:r>
              <a:rPr lang="de-DE" sz="2000" dirty="0"/>
              <a:t> 4.03 oder </a:t>
            </a:r>
            <a:r>
              <a:rPr lang="de-DE" sz="2000" dirty="0" err="1"/>
              <a:t>StrG</a:t>
            </a:r>
            <a:r>
              <a:rPr lang="de-DE" sz="2000" dirty="0"/>
              <a:t> 4.04)</a:t>
            </a:r>
          </a:p>
          <a:p>
            <a:pPr marL="0" indent="0">
              <a:buNone/>
            </a:pPr>
            <a:endParaRPr lang="de-DE" sz="500" dirty="0"/>
          </a:p>
          <a:p>
            <a:pPr marL="0" indent="0">
              <a:buNone/>
            </a:pPr>
            <a:r>
              <a:rPr lang="de-DE" sz="2000" b="1" dirty="0"/>
              <a:t>Kategorie 6/7 und D/H:</a:t>
            </a:r>
          </a:p>
          <a:p>
            <a:r>
              <a:rPr lang="de-DE" sz="2000" dirty="0">
                <a:solidFill>
                  <a:srgbClr val="FF0000"/>
                </a:solidFill>
              </a:rPr>
              <a:t>2 Elemente </a:t>
            </a:r>
            <a:r>
              <a:rPr lang="de-DE" sz="2000" dirty="0"/>
              <a:t>aus Felge, Kippe oder Durchschub </a:t>
            </a:r>
            <a:br>
              <a:rPr lang="de-DE" sz="2000" dirty="0"/>
            </a:br>
            <a:r>
              <a:rPr lang="de-DE" sz="2000" dirty="0"/>
              <a:t>(2 von 3 Gruppen müssen erfüllt sein: </a:t>
            </a:r>
            <a:r>
              <a:rPr lang="de-DE" sz="2000" dirty="0" err="1"/>
              <a:t>StrG</a:t>
            </a:r>
            <a:r>
              <a:rPr lang="de-DE" sz="2000" dirty="0"/>
              <a:t> 4.02, </a:t>
            </a:r>
            <a:r>
              <a:rPr lang="de-DE" sz="2000" dirty="0" err="1"/>
              <a:t>StrG</a:t>
            </a:r>
            <a:r>
              <a:rPr lang="de-DE" sz="2000" dirty="0"/>
              <a:t> 4.05 oder </a:t>
            </a:r>
            <a:r>
              <a:rPr lang="de-DE" sz="2000" dirty="0" err="1"/>
              <a:t>StrG</a:t>
            </a:r>
            <a:r>
              <a:rPr lang="de-DE" sz="2000" dirty="0"/>
              <a:t> 4.06)</a:t>
            </a:r>
          </a:p>
          <a:p>
            <a:r>
              <a:rPr lang="de-DE" sz="2000" dirty="0"/>
              <a:t>1 Element aus Unterschwung oder Umschwung</a:t>
            </a:r>
            <a:br>
              <a:rPr lang="de-DE" sz="2000" dirty="0"/>
            </a:br>
            <a:r>
              <a:rPr lang="de-DE" sz="2000" dirty="0"/>
              <a:t>(1 von 2 Gruppen muss erfüllt sein: </a:t>
            </a:r>
            <a:r>
              <a:rPr lang="de-DE" sz="2000" dirty="0" err="1"/>
              <a:t>StrG</a:t>
            </a:r>
            <a:r>
              <a:rPr lang="de-DE" sz="2000" dirty="0"/>
              <a:t> 4.03 oder </a:t>
            </a:r>
            <a:r>
              <a:rPr lang="de-DE" sz="2000" dirty="0" err="1"/>
              <a:t>StrG</a:t>
            </a:r>
            <a:r>
              <a:rPr lang="de-DE" sz="2000" dirty="0"/>
              <a:t> 4.04)</a:t>
            </a:r>
          </a:p>
          <a:p>
            <a:endParaRPr lang="de-DE" sz="2000" dirty="0"/>
          </a:p>
          <a:p>
            <a:endParaRPr lang="de-DE" sz="2000" dirty="0"/>
          </a:p>
        </p:txBody>
      </p:sp>
      <p:sp>
        <p:nvSpPr>
          <p:cNvPr id="4" name="Titel 1"/>
          <p:cNvSpPr>
            <a:spLocks noGrp="1"/>
          </p:cNvSpPr>
          <p:nvPr>
            <p:ph type="title"/>
          </p:nvPr>
        </p:nvSpPr>
        <p:spPr/>
        <p:txBody>
          <a:bodyPr>
            <a:normAutofit/>
          </a:bodyPr>
          <a:lstStyle/>
          <a:p>
            <a:r>
              <a:rPr lang="de-DE" sz="4000" dirty="0"/>
              <a:t>2. Anforderungen ab K5</a:t>
            </a:r>
          </a:p>
        </p:txBody>
      </p:sp>
      <p:sp>
        <p:nvSpPr>
          <p:cNvPr id="7" name="Textfeld 6"/>
          <p:cNvSpPr txBox="1"/>
          <p:nvPr/>
        </p:nvSpPr>
        <p:spPr>
          <a:xfrm>
            <a:off x="8910084" y="2676247"/>
            <a:ext cx="3281916" cy="23529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50000"/>
              </a:lnSpc>
            </a:pPr>
            <a:r>
              <a:rPr lang="de-DE" sz="2000" dirty="0" err="1">
                <a:solidFill>
                  <a:schemeClr val="tx1"/>
                </a:solidFill>
              </a:rPr>
              <a:t>StrG</a:t>
            </a:r>
            <a:r>
              <a:rPr lang="de-DE" sz="2000" dirty="0">
                <a:solidFill>
                  <a:schemeClr val="tx1"/>
                </a:solidFill>
              </a:rPr>
              <a:t> 4.02 Felgen</a:t>
            </a:r>
          </a:p>
          <a:p>
            <a:pPr>
              <a:lnSpc>
                <a:spcPct val="150000"/>
              </a:lnSpc>
            </a:pPr>
            <a:r>
              <a:rPr lang="de-DE" sz="2000" dirty="0" err="1">
                <a:solidFill>
                  <a:schemeClr val="tx1"/>
                </a:solidFill>
              </a:rPr>
              <a:t>StrG</a:t>
            </a:r>
            <a:r>
              <a:rPr lang="de-DE" sz="2000" dirty="0">
                <a:solidFill>
                  <a:schemeClr val="tx1"/>
                </a:solidFill>
              </a:rPr>
              <a:t> 4.05 Durchschübe</a:t>
            </a:r>
          </a:p>
          <a:p>
            <a:pPr>
              <a:lnSpc>
                <a:spcPct val="150000"/>
              </a:lnSpc>
            </a:pPr>
            <a:r>
              <a:rPr lang="de-DE" sz="2000" dirty="0" err="1">
                <a:solidFill>
                  <a:schemeClr val="tx1"/>
                </a:solidFill>
              </a:rPr>
              <a:t>StrG</a:t>
            </a:r>
            <a:r>
              <a:rPr lang="de-DE" sz="2000" dirty="0">
                <a:solidFill>
                  <a:schemeClr val="tx1"/>
                </a:solidFill>
              </a:rPr>
              <a:t> 4.06 Kippen</a:t>
            </a:r>
          </a:p>
          <a:p>
            <a:pPr>
              <a:lnSpc>
                <a:spcPct val="150000"/>
              </a:lnSpc>
            </a:pPr>
            <a:r>
              <a:rPr lang="de-DE" sz="2000" dirty="0" err="1">
                <a:solidFill>
                  <a:schemeClr val="tx1"/>
                </a:solidFill>
              </a:rPr>
              <a:t>StrG</a:t>
            </a:r>
            <a:r>
              <a:rPr lang="de-DE" sz="2000" dirty="0">
                <a:solidFill>
                  <a:schemeClr val="tx1"/>
                </a:solidFill>
              </a:rPr>
              <a:t> 4.03 Unterschwünge</a:t>
            </a:r>
          </a:p>
          <a:p>
            <a:pPr>
              <a:lnSpc>
                <a:spcPct val="150000"/>
              </a:lnSpc>
            </a:pPr>
            <a:r>
              <a:rPr lang="de-DE" sz="2000" dirty="0" err="1">
                <a:solidFill>
                  <a:schemeClr val="tx1"/>
                </a:solidFill>
              </a:rPr>
              <a:t>StrG</a:t>
            </a:r>
            <a:r>
              <a:rPr lang="de-DE" sz="2000" dirty="0">
                <a:solidFill>
                  <a:schemeClr val="tx1"/>
                </a:solidFill>
              </a:rPr>
              <a:t> 4.04 Umschwünge</a:t>
            </a:r>
          </a:p>
        </p:txBody>
      </p:sp>
      <p:sp>
        <p:nvSpPr>
          <p:cNvPr id="2" name="Foliennummernplatzhalter 1">
            <a:extLst>
              <a:ext uri="{FF2B5EF4-FFF2-40B4-BE49-F238E27FC236}">
                <a16:creationId xmlns:a16="http://schemas.microsoft.com/office/drawing/2014/main" id="{0A344EF7-35AA-4FDB-8FD0-D0579D5FB32D}"/>
              </a:ext>
            </a:extLst>
          </p:cNvPr>
          <p:cNvSpPr>
            <a:spLocks noGrp="1"/>
          </p:cNvSpPr>
          <p:nvPr>
            <p:ph type="sldNum" sz="quarter" idx="12"/>
          </p:nvPr>
        </p:nvSpPr>
        <p:spPr/>
        <p:txBody>
          <a:bodyPr/>
          <a:lstStyle/>
          <a:p>
            <a:fld id="{9AF9FF83-71C2-FD4D-8FDE-DA34BA3BFC1F}" type="slidenum">
              <a:rPr lang="de-DE" smtClean="0"/>
              <a:t>18</a:t>
            </a:fld>
            <a:endParaRPr lang="de-DE"/>
          </a:p>
        </p:txBody>
      </p:sp>
    </p:spTree>
    <p:extLst>
      <p:ext uri="{BB962C8B-B14F-4D97-AF65-F5344CB8AC3E}">
        <p14:creationId xmlns:p14="http://schemas.microsoft.com/office/powerpoint/2010/main" val="468772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Beispielübungen Tiefreck </a:t>
            </a:r>
          </a:p>
        </p:txBody>
      </p:sp>
      <p:sp>
        <p:nvSpPr>
          <p:cNvPr id="4" name="Inhaltsplatzhalter 3"/>
          <p:cNvSpPr>
            <a:spLocks noGrp="1"/>
          </p:cNvSpPr>
          <p:nvPr>
            <p:ph idx="1"/>
          </p:nvPr>
        </p:nvSpPr>
        <p:spPr>
          <a:xfrm>
            <a:off x="838200" y="1856448"/>
            <a:ext cx="10515600" cy="4351338"/>
          </a:xfrm>
        </p:spPr>
        <p:txBody>
          <a:bodyPr/>
          <a:lstStyle/>
          <a:p>
            <a:pPr marL="0" indent="0">
              <a:buNone/>
            </a:pPr>
            <a:r>
              <a:rPr lang="de-DE" dirty="0"/>
              <a:t>Übung K5</a:t>
            </a:r>
          </a:p>
        </p:txBody>
      </p:sp>
      <p:pic>
        <p:nvPicPr>
          <p:cNvPr id="3" name="Grafik 2">
            <a:extLst>
              <a:ext uri="{FF2B5EF4-FFF2-40B4-BE49-F238E27FC236}">
                <a16:creationId xmlns:a16="http://schemas.microsoft.com/office/drawing/2014/main" id="{B0A4EE78-2BCA-4968-ABB5-35DDC357D203}"/>
              </a:ext>
            </a:extLst>
          </p:cNvPr>
          <p:cNvPicPr>
            <a:picLocks noChangeAspect="1"/>
          </p:cNvPicPr>
          <p:nvPr/>
        </p:nvPicPr>
        <p:blipFill>
          <a:blip r:embed="rId2"/>
          <a:stretch>
            <a:fillRect/>
          </a:stretch>
        </p:blipFill>
        <p:spPr>
          <a:xfrm>
            <a:off x="838200" y="2379699"/>
            <a:ext cx="7442771" cy="3836744"/>
          </a:xfrm>
          <a:prstGeom prst="rect">
            <a:avLst/>
          </a:prstGeom>
        </p:spPr>
      </p:pic>
      <p:sp>
        <p:nvSpPr>
          <p:cNvPr id="5" name="Ellipse 4">
            <a:extLst>
              <a:ext uri="{FF2B5EF4-FFF2-40B4-BE49-F238E27FC236}">
                <a16:creationId xmlns:a16="http://schemas.microsoft.com/office/drawing/2014/main" id="{0BAA11CF-82B7-4A76-93B8-04C8BC766BD8}"/>
              </a:ext>
            </a:extLst>
          </p:cNvPr>
          <p:cNvSpPr/>
          <p:nvPr/>
        </p:nvSpPr>
        <p:spPr>
          <a:xfrm>
            <a:off x="7608014" y="1447097"/>
            <a:ext cx="1900719" cy="190071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000" dirty="0"/>
              <a:t>OK</a:t>
            </a:r>
          </a:p>
        </p:txBody>
      </p:sp>
      <p:sp>
        <p:nvSpPr>
          <p:cNvPr id="7" name="Foliennummernplatzhalter 6">
            <a:extLst>
              <a:ext uri="{FF2B5EF4-FFF2-40B4-BE49-F238E27FC236}">
                <a16:creationId xmlns:a16="http://schemas.microsoft.com/office/drawing/2014/main" id="{3136F3BF-ACC9-4512-8596-3396881B584F}"/>
              </a:ext>
            </a:extLst>
          </p:cNvPr>
          <p:cNvSpPr>
            <a:spLocks noGrp="1"/>
          </p:cNvSpPr>
          <p:nvPr>
            <p:ph type="sldNum" sz="quarter" idx="12"/>
          </p:nvPr>
        </p:nvSpPr>
        <p:spPr/>
        <p:txBody>
          <a:bodyPr/>
          <a:lstStyle/>
          <a:p>
            <a:fld id="{9AF9FF83-71C2-FD4D-8FDE-DA34BA3BFC1F}" type="slidenum">
              <a:rPr lang="de-DE" smtClean="0"/>
              <a:t>19</a:t>
            </a:fld>
            <a:endParaRPr lang="de-DE"/>
          </a:p>
        </p:txBody>
      </p:sp>
    </p:spTree>
    <p:extLst>
      <p:ext uri="{BB962C8B-B14F-4D97-AF65-F5344CB8AC3E}">
        <p14:creationId xmlns:p14="http://schemas.microsoft.com/office/powerpoint/2010/main" val="195548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Neues Wettkampfprogramm EGT 2020 </a:t>
            </a:r>
          </a:p>
        </p:txBody>
      </p:sp>
      <p:sp>
        <p:nvSpPr>
          <p:cNvPr id="3" name="Inhaltsplatzhalter 2"/>
          <p:cNvSpPr>
            <a:spLocks noGrp="1"/>
          </p:cNvSpPr>
          <p:nvPr>
            <p:ph idx="1"/>
          </p:nvPr>
        </p:nvSpPr>
        <p:spPr/>
        <p:txBody>
          <a:bodyPr>
            <a:normAutofit/>
          </a:bodyPr>
          <a:lstStyle/>
          <a:p>
            <a:pPr marL="0" indent="0" algn="ctr">
              <a:lnSpc>
                <a:spcPct val="150000"/>
              </a:lnSpc>
              <a:buNone/>
            </a:pPr>
            <a:endParaRPr lang="de-DE" dirty="0"/>
          </a:p>
          <a:p>
            <a:pPr marL="0" indent="0" algn="ctr">
              <a:lnSpc>
                <a:spcPct val="150000"/>
              </a:lnSpc>
              <a:buNone/>
            </a:pPr>
            <a:r>
              <a:rPr lang="de-DE" dirty="0"/>
              <a:t>1. Gerätespezifische Anpassungen (Petra)</a:t>
            </a:r>
          </a:p>
          <a:p>
            <a:pPr marL="0" indent="0" algn="ctr">
              <a:lnSpc>
                <a:spcPct val="150000"/>
              </a:lnSpc>
              <a:buNone/>
            </a:pPr>
            <a:r>
              <a:rPr lang="de-DE" dirty="0"/>
              <a:t>2. Anforderungen ab K5 und Beispielübungen (Cindy)</a:t>
            </a:r>
          </a:p>
          <a:p>
            <a:pPr marL="0" indent="0" algn="ctr">
              <a:lnSpc>
                <a:spcPct val="150000"/>
              </a:lnSpc>
              <a:buNone/>
            </a:pPr>
            <a:r>
              <a:rPr lang="de-DE" dirty="0"/>
              <a:t>3. Wertungsbestimmungen (Petra)</a:t>
            </a:r>
          </a:p>
        </p:txBody>
      </p:sp>
      <p:sp>
        <p:nvSpPr>
          <p:cNvPr id="4" name="Foliennummernplatzhalter 3">
            <a:extLst>
              <a:ext uri="{FF2B5EF4-FFF2-40B4-BE49-F238E27FC236}">
                <a16:creationId xmlns:a16="http://schemas.microsoft.com/office/drawing/2014/main" id="{34468C48-A6C1-438C-AF89-A134B18C1361}"/>
              </a:ext>
            </a:extLst>
          </p:cNvPr>
          <p:cNvSpPr>
            <a:spLocks noGrp="1"/>
          </p:cNvSpPr>
          <p:nvPr>
            <p:ph type="sldNum" sz="quarter" idx="12"/>
          </p:nvPr>
        </p:nvSpPr>
        <p:spPr/>
        <p:txBody>
          <a:bodyPr/>
          <a:lstStyle/>
          <a:p>
            <a:fld id="{9AF9FF83-71C2-FD4D-8FDE-DA34BA3BFC1F}" type="slidenum">
              <a:rPr lang="de-DE" smtClean="0"/>
              <a:t>2</a:t>
            </a:fld>
            <a:endParaRPr lang="de-DE"/>
          </a:p>
        </p:txBody>
      </p:sp>
    </p:spTree>
    <p:extLst>
      <p:ext uri="{BB962C8B-B14F-4D97-AF65-F5344CB8AC3E}">
        <p14:creationId xmlns:p14="http://schemas.microsoft.com/office/powerpoint/2010/main" val="433802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Beispielübungen Tiefreck </a:t>
            </a:r>
          </a:p>
        </p:txBody>
      </p:sp>
      <p:sp>
        <p:nvSpPr>
          <p:cNvPr id="4" name="Inhaltsplatzhalter 3"/>
          <p:cNvSpPr>
            <a:spLocks noGrp="1"/>
          </p:cNvSpPr>
          <p:nvPr>
            <p:ph idx="1"/>
          </p:nvPr>
        </p:nvSpPr>
        <p:spPr>
          <a:xfrm>
            <a:off x="838200" y="1856448"/>
            <a:ext cx="10515600" cy="4351338"/>
          </a:xfrm>
        </p:spPr>
        <p:txBody>
          <a:bodyPr/>
          <a:lstStyle/>
          <a:p>
            <a:pPr marL="0" indent="0">
              <a:buNone/>
            </a:pPr>
            <a:r>
              <a:rPr lang="de-DE" dirty="0"/>
              <a:t>Übung K5</a:t>
            </a:r>
          </a:p>
        </p:txBody>
      </p:sp>
      <p:pic>
        <p:nvPicPr>
          <p:cNvPr id="6" name="Grafik 5">
            <a:extLst>
              <a:ext uri="{FF2B5EF4-FFF2-40B4-BE49-F238E27FC236}">
                <a16:creationId xmlns:a16="http://schemas.microsoft.com/office/drawing/2014/main" id="{C114EC67-AD9E-455B-B640-7326502E2373}"/>
              </a:ext>
            </a:extLst>
          </p:cNvPr>
          <p:cNvPicPr>
            <a:picLocks noChangeAspect="1"/>
          </p:cNvPicPr>
          <p:nvPr/>
        </p:nvPicPr>
        <p:blipFill>
          <a:blip r:embed="rId2"/>
          <a:stretch>
            <a:fillRect/>
          </a:stretch>
        </p:blipFill>
        <p:spPr>
          <a:xfrm>
            <a:off x="838200" y="2316822"/>
            <a:ext cx="7093878" cy="3580088"/>
          </a:xfrm>
          <a:prstGeom prst="rect">
            <a:avLst/>
          </a:prstGeom>
        </p:spPr>
      </p:pic>
      <p:sp>
        <p:nvSpPr>
          <p:cNvPr id="7" name="Ellipse 6">
            <a:extLst>
              <a:ext uri="{FF2B5EF4-FFF2-40B4-BE49-F238E27FC236}">
                <a16:creationId xmlns:a16="http://schemas.microsoft.com/office/drawing/2014/main" id="{717C6E97-EA7C-416B-867E-8E1A98D41D24}"/>
              </a:ext>
            </a:extLst>
          </p:cNvPr>
          <p:cNvSpPr/>
          <p:nvPr/>
        </p:nvSpPr>
        <p:spPr>
          <a:xfrm>
            <a:off x="7608014" y="1447097"/>
            <a:ext cx="1900719" cy="190071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000" dirty="0"/>
              <a:t>OK</a:t>
            </a:r>
          </a:p>
        </p:txBody>
      </p:sp>
      <p:sp>
        <p:nvSpPr>
          <p:cNvPr id="8" name="Foliennummernplatzhalter 7">
            <a:extLst>
              <a:ext uri="{FF2B5EF4-FFF2-40B4-BE49-F238E27FC236}">
                <a16:creationId xmlns:a16="http://schemas.microsoft.com/office/drawing/2014/main" id="{7E9E095A-D089-42FD-8EF9-ABB9B04E96F0}"/>
              </a:ext>
            </a:extLst>
          </p:cNvPr>
          <p:cNvSpPr>
            <a:spLocks noGrp="1"/>
          </p:cNvSpPr>
          <p:nvPr>
            <p:ph type="sldNum" sz="quarter" idx="12"/>
          </p:nvPr>
        </p:nvSpPr>
        <p:spPr/>
        <p:txBody>
          <a:bodyPr/>
          <a:lstStyle/>
          <a:p>
            <a:fld id="{9AF9FF83-71C2-FD4D-8FDE-DA34BA3BFC1F}" type="slidenum">
              <a:rPr lang="de-DE" smtClean="0"/>
              <a:t>20</a:t>
            </a:fld>
            <a:endParaRPr lang="de-DE"/>
          </a:p>
        </p:txBody>
      </p:sp>
    </p:spTree>
    <p:extLst>
      <p:ext uri="{BB962C8B-B14F-4D97-AF65-F5344CB8AC3E}">
        <p14:creationId xmlns:p14="http://schemas.microsoft.com/office/powerpoint/2010/main" val="25231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Beispielübungen Tiefreck </a:t>
            </a:r>
          </a:p>
        </p:txBody>
      </p:sp>
      <p:sp>
        <p:nvSpPr>
          <p:cNvPr id="4" name="Inhaltsplatzhalter 3"/>
          <p:cNvSpPr>
            <a:spLocks noGrp="1"/>
          </p:cNvSpPr>
          <p:nvPr>
            <p:ph idx="1"/>
          </p:nvPr>
        </p:nvSpPr>
        <p:spPr>
          <a:xfrm>
            <a:off x="838200" y="1866722"/>
            <a:ext cx="10515600" cy="4351338"/>
          </a:xfrm>
        </p:spPr>
        <p:txBody>
          <a:bodyPr/>
          <a:lstStyle/>
          <a:p>
            <a:pPr marL="0" indent="0">
              <a:buNone/>
            </a:pPr>
            <a:r>
              <a:rPr lang="de-DE" dirty="0"/>
              <a:t>Übung K6</a:t>
            </a:r>
          </a:p>
        </p:txBody>
      </p:sp>
      <p:pic>
        <p:nvPicPr>
          <p:cNvPr id="7" name="Grafik 6">
            <a:extLst>
              <a:ext uri="{FF2B5EF4-FFF2-40B4-BE49-F238E27FC236}">
                <a16:creationId xmlns:a16="http://schemas.microsoft.com/office/drawing/2014/main" id="{92A7994B-852B-4A91-B4E4-64EADAAE96CD}"/>
              </a:ext>
            </a:extLst>
          </p:cNvPr>
          <p:cNvPicPr>
            <a:picLocks noChangeAspect="1"/>
          </p:cNvPicPr>
          <p:nvPr/>
        </p:nvPicPr>
        <p:blipFill>
          <a:blip r:embed="rId2"/>
          <a:stretch>
            <a:fillRect/>
          </a:stretch>
        </p:blipFill>
        <p:spPr>
          <a:xfrm>
            <a:off x="926975" y="2325421"/>
            <a:ext cx="8201025" cy="4076700"/>
          </a:xfrm>
          <a:prstGeom prst="rect">
            <a:avLst/>
          </a:prstGeom>
        </p:spPr>
      </p:pic>
      <p:sp>
        <p:nvSpPr>
          <p:cNvPr id="8" name="Ellipse 7">
            <a:extLst>
              <a:ext uri="{FF2B5EF4-FFF2-40B4-BE49-F238E27FC236}">
                <a16:creationId xmlns:a16="http://schemas.microsoft.com/office/drawing/2014/main" id="{84271A55-681C-4ECA-8A53-F47E6BBE0393}"/>
              </a:ext>
            </a:extLst>
          </p:cNvPr>
          <p:cNvSpPr/>
          <p:nvPr/>
        </p:nvSpPr>
        <p:spPr>
          <a:xfrm>
            <a:off x="7945348" y="1538555"/>
            <a:ext cx="1900719" cy="19007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000" dirty="0"/>
              <a:t>Nicht OK</a:t>
            </a:r>
          </a:p>
        </p:txBody>
      </p:sp>
      <p:sp>
        <p:nvSpPr>
          <p:cNvPr id="9" name="Rechteck 8">
            <a:extLst>
              <a:ext uri="{FF2B5EF4-FFF2-40B4-BE49-F238E27FC236}">
                <a16:creationId xmlns:a16="http://schemas.microsoft.com/office/drawing/2014/main" id="{07190A30-C74E-4EF9-826E-D84BF91D576A}"/>
              </a:ext>
            </a:extLst>
          </p:cNvPr>
          <p:cNvSpPr/>
          <p:nvPr/>
        </p:nvSpPr>
        <p:spPr>
          <a:xfrm>
            <a:off x="9128000" y="3783281"/>
            <a:ext cx="2882490" cy="11815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500" b="1" dirty="0"/>
              <a:t>Felge od. Durchschub fehlen!</a:t>
            </a:r>
          </a:p>
        </p:txBody>
      </p:sp>
      <p:sp>
        <p:nvSpPr>
          <p:cNvPr id="10" name="Foliennummernplatzhalter 9">
            <a:extLst>
              <a:ext uri="{FF2B5EF4-FFF2-40B4-BE49-F238E27FC236}">
                <a16:creationId xmlns:a16="http://schemas.microsoft.com/office/drawing/2014/main" id="{E23243C5-CFB4-4DBB-ACBB-EAC65A23F750}"/>
              </a:ext>
            </a:extLst>
          </p:cNvPr>
          <p:cNvSpPr>
            <a:spLocks noGrp="1"/>
          </p:cNvSpPr>
          <p:nvPr>
            <p:ph type="sldNum" sz="quarter" idx="12"/>
          </p:nvPr>
        </p:nvSpPr>
        <p:spPr/>
        <p:txBody>
          <a:bodyPr/>
          <a:lstStyle/>
          <a:p>
            <a:fld id="{9AF9FF83-71C2-FD4D-8FDE-DA34BA3BFC1F}" type="slidenum">
              <a:rPr lang="de-DE" smtClean="0"/>
              <a:t>21</a:t>
            </a:fld>
            <a:endParaRPr lang="de-DE"/>
          </a:p>
        </p:txBody>
      </p:sp>
    </p:spTree>
    <p:extLst>
      <p:ext uri="{BB962C8B-B14F-4D97-AF65-F5344CB8AC3E}">
        <p14:creationId xmlns:p14="http://schemas.microsoft.com/office/powerpoint/2010/main" val="393684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Beispielübungen Tiefreck </a:t>
            </a:r>
          </a:p>
        </p:txBody>
      </p:sp>
      <p:sp>
        <p:nvSpPr>
          <p:cNvPr id="4" name="Inhaltsplatzhalter 3"/>
          <p:cNvSpPr>
            <a:spLocks noGrp="1"/>
          </p:cNvSpPr>
          <p:nvPr>
            <p:ph idx="1"/>
          </p:nvPr>
        </p:nvSpPr>
        <p:spPr>
          <a:xfrm>
            <a:off x="838200" y="1856448"/>
            <a:ext cx="10515600" cy="4351338"/>
          </a:xfrm>
        </p:spPr>
        <p:txBody>
          <a:bodyPr/>
          <a:lstStyle/>
          <a:p>
            <a:pPr marL="0" indent="0">
              <a:buNone/>
            </a:pPr>
            <a:r>
              <a:rPr lang="de-DE" dirty="0"/>
              <a:t>Übung K6</a:t>
            </a:r>
          </a:p>
        </p:txBody>
      </p:sp>
      <p:pic>
        <p:nvPicPr>
          <p:cNvPr id="3" name="Grafik 2">
            <a:extLst>
              <a:ext uri="{FF2B5EF4-FFF2-40B4-BE49-F238E27FC236}">
                <a16:creationId xmlns:a16="http://schemas.microsoft.com/office/drawing/2014/main" id="{3F4347C1-CBA4-42A2-A3A2-D78175415289}"/>
              </a:ext>
            </a:extLst>
          </p:cNvPr>
          <p:cNvPicPr>
            <a:picLocks noChangeAspect="1"/>
          </p:cNvPicPr>
          <p:nvPr/>
        </p:nvPicPr>
        <p:blipFill rotWithShape="1">
          <a:blip r:embed="rId2"/>
          <a:srcRect t="15272" r="18940"/>
          <a:stretch/>
        </p:blipFill>
        <p:spPr>
          <a:xfrm>
            <a:off x="525266" y="2373331"/>
            <a:ext cx="8454347" cy="4277743"/>
          </a:xfrm>
          <a:prstGeom prst="rect">
            <a:avLst/>
          </a:prstGeom>
        </p:spPr>
      </p:pic>
      <p:sp>
        <p:nvSpPr>
          <p:cNvPr id="7" name="Ellipse 6">
            <a:extLst>
              <a:ext uri="{FF2B5EF4-FFF2-40B4-BE49-F238E27FC236}">
                <a16:creationId xmlns:a16="http://schemas.microsoft.com/office/drawing/2014/main" id="{2A7241AA-E834-4C80-A993-596792D0E9E5}"/>
              </a:ext>
            </a:extLst>
          </p:cNvPr>
          <p:cNvSpPr/>
          <p:nvPr/>
        </p:nvSpPr>
        <p:spPr>
          <a:xfrm>
            <a:off x="7945348" y="1528281"/>
            <a:ext cx="1900719" cy="19007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000" dirty="0"/>
              <a:t>Nicht OK</a:t>
            </a:r>
          </a:p>
        </p:txBody>
      </p:sp>
      <p:sp>
        <p:nvSpPr>
          <p:cNvPr id="9" name="Rechteck 8">
            <a:extLst>
              <a:ext uri="{FF2B5EF4-FFF2-40B4-BE49-F238E27FC236}">
                <a16:creationId xmlns:a16="http://schemas.microsoft.com/office/drawing/2014/main" id="{185F231D-56EE-4679-AF00-7C2DF6E60807}"/>
              </a:ext>
            </a:extLst>
          </p:cNvPr>
          <p:cNvSpPr/>
          <p:nvPr/>
        </p:nvSpPr>
        <p:spPr>
          <a:xfrm>
            <a:off x="9128000" y="3773007"/>
            <a:ext cx="2882490" cy="11815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500" b="1" dirty="0"/>
              <a:t>Felge od. Durchschub fehlen!</a:t>
            </a:r>
          </a:p>
        </p:txBody>
      </p:sp>
      <p:sp>
        <p:nvSpPr>
          <p:cNvPr id="5" name="Foliennummernplatzhalter 4">
            <a:extLst>
              <a:ext uri="{FF2B5EF4-FFF2-40B4-BE49-F238E27FC236}">
                <a16:creationId xmlns:a16="http://schemas.microsoft.com/office/drawing/2014/main" id="{25070333-3235-4E47-9E93-A28B0AC5EDA2}"/>
              </a:ext>
            </a:extLst>
          </p:cNvPr>
          <p:cNvSpPr>
            <a:spLocks noGrp="1"/>
          </p:cNvSpPr>
          <p:nvPr>
            <p:ph type="sldNum" sz="quarter" idx="12"/>
          </p:nvPr>
        </p:nvSpPr>
        <p:spPr/>
        <p:txBody>
          <a:bodyPr/>
          <a:lstStyle/>
          <a:p>
            <a:fld id="{9AF9FF83-71C2-FD4D-8FDE-DA34BA3BFC1F}" type="slidenum">
              <a:rPr lang="de-DE" smtClean="0"/>
              <a:t>22</a:t>
            </a:fld>
            <a:endParaRPr lang="de-DE"/>
          </a:p>
        </p:txBody>
      </p:sp>
    </p:spTree>
    <p:extLst>
      <p:ext uri="{BB962C8B-B14F-4D97-AF65-F5344CB8AC3E}">
        <p14:creationId xmlns:p14="http://schemas.microsoft.com/office/powerpoint/2010/main" val="37710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Beispielübungen Tiefreck </a:t>
            </a:r>
          </a:p>
        </p:txBody>
      </p:sp>
      <p:sp>
        <p:nvSpPr>
          <p:cNvPr id="4" name="Inhaltsplatzhalter 3"/>
          <p:cNvSpPr>
            <a:spLocks noGrp="1"/>
          </p:cNvSpPr>
          <p:nvPr>
            <p:ph idx="1"/>
          </p:nvPr>
        </p:nvSpPr>
        <p:spPr>
          <a:xfrm>
            <a:off x="838200" y="1856448"/>
            <a:ext cx="10515600" cy="4351338"/>
          </a:xfrm>
        </p:spPr>
        <p:txBody>
          <a:bodyPr/>
          <a:lstStyle/>
          <a:p>
            <a:pPr marL="0" indent="0">
              <a:buNone/>
            </a:pPr>
            <a:r>
              <a:rPr lang="de-DE" dirty="0"/>
              <a:t>Übung K5/K6</a:t>
            </a:r>
          </a:p>
        </p:txBody>
      </p:sp>
      <p:pic>
        <p:nvPicPr>
          <p:cNvPr id="3" name="Grafik 2">
            <a:extLst>
              <a:ext uri="{FF2B5EF4-FFF2-40B4-BE49-F238E27FC236}">
                <a16:creationId xmlns:a16="http://schemas.microsoft.com/office/drawing/2014/main" id="{861F4B21-899B-4503-9984-5AFD4E08B3A4}"/>
              </a:ext>
            </a:extLst>
          </p:cNvPr>
          <p:cNvPicPr>
            <a:picLocks noChangeAspect="1"/>
          </p:cNvPicPr>
          <p:nvPr/>
        </p:nvPicPr>
        <p:blipFill>
          <a:blip r:embed="rId2"/>
          <a:stretch>
            <a:fillRect/>
          </a:stretch>
        </p:blipFill>
        <p:spPr>
          <a:xfrm>
            <a:off x="838200" y="2406650"/>
            <a:ext cx="7000982" cy="3524970"/>
          </a:xfrm>
          <a:prstGeom prst="rect">
            <a:avLst/>
          </a:prstGeom>
        </p:spPr>
      </p:pic>
      <p:pic>
        <p:nvPicPr>
          <p:cNvPr id="5" name="Grafik 4">
            <a:extLst>
              <a:ext uri="{FF2B5EF4-FFF2-40B4-BE49-F238E27FC236}">
                <a16:creationId xmlns:a16="http://schemas.microsoft.com/office/drawing/2014/main" id="{7DD0CE61-4213-46B4-8B00-0EF4D1705BA6}"/>
              </a:ext>
            </a:extLst>
          </p:cNvPr>
          <p:cNvPicPr>
            <a:picLocks noChangeAspect="1"/>
          </p:cNvPicPr>
          <p:nvPr/>
        </p:nvPicPr>
        <p:blipFill>
          <a:blip r:embed="rId3"/>
          <a:stretch>
            <a:fillRect/>
          </a:stretch>
        </p:blipFill>
        <p:spPr>
          <a:xfrm>
            <a:off x="838201" y="5818359"/>
            <a:ext cx="7000982" cy="545426"/>
          </a:xfrm>
          <a:prstGeom prst="rect">
            <a:avLst/>
          </a:prstGeom>
        </p:spPr>
      </p:pic>
      <p:sp>
        <p:nvSpPr>
          <p:cNvPr id="10" name="Ellipse 9">
            <a:extLst>
              <a:ext uri="{FF2B5EF4-FFF2-40B4-BE49-F238E27FC236}">
                <a16:creationId xmlns:a16="http://schemas.microsoft.com/office/drawing/2014/main" id="{CC7022D0-3469-4230-ADCA-79616AEB309C}"/>
              </a:ext>
            </a:extLst>
          </p:cNvPr>
          <p:cNvSpPr/>
          <p:nvPr/>
        </p:nvSpPr>
        <p:spPr>
          <a:xfrm>
            <a:off x="7608014" y="1447097"/>
            <a:ext cx="1900719" cy="190071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000" dirty="0"/>
              <a:t>OK</a:t>
            </a:r>
          </a:p>
        </p:txBody>
      </p:sp>
      <p:sp>
        <p:nvSpPr>
          <p:cNvPr id="6" name="Foliennummernplatzhalter 5">
            <a:extLst>
              <a:ext uri="{FF2B5EF4-FFF2-40B4-BE49-F238E27FC236}">
                <a16:creationId xmlns:a16="http://schemas.microsoft.com/office/drawing/2014/main" id="{A82DF704-227A-42AF-A5EC-DA0B64048DC8}"/>
              </a:ext>
            </a:extLst>
          </p:cNvPr>
          <p:cNvSpPr>
            <a:spLocks noGrp="1"/>
          </p:cNvSpPr>
          <p:nvPr>
            <p:ph type="sldNum" sz="quarter" idx="12"/>
          </p:nvPr>
        </p:nvSpPr>
        <p:spPr/>
        <p:txBody>
          <a:bodyPr/>
          <a:lstStyle/>
          <a:p>
            <a:fld id="{9AF9FF83-71C2-FD4D-8FDE-DA34BA3BFC1F}" type="slidenum">
              <a:rPr lang="de-DE" smtClean="0"/>
              <a:t>23</a:t>
            </a:fld>
            <a:endParaRPr lang="de-DE"/>
          </a:p>
        </p:txBody>
      </p:sp>
    </p:spTree>
    <p:extLst>
      <p:ext uri="{BB962C8B-B14F-4D97-AF65-F5344CB8AC3E}">
        <p14:creationId xmlns:p14="http://schemas.microsoft.com/office/powerpoint/2010/main" val="178982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Beispielübungen Tiefreck </a:t>
            </a:r>
          </a:p>
        </p:txBody>
      </p:sp>
      <p:sp>
        <p:nvSpPr>
          <p:cNvPr id="4" name="Inhaltsplatzhalter 3"/>
          <p:cNvSpPr>
            <a:spLocks noGrp="1"/>
          </p:cNvSpPr>
          <p:nvPr>
            <p:ph idx="1"/>
          </p:nvPr>
        </p:nvSpPr>
        <p:spPr>
          <a:xfrm>
            <a:off x="838200" y="1856448"/>
            <a:ext cx="10515600" cy="4351338"/>
          </a:xfrm>
        </p:spPr>
        <p:txBody>
          <a:bodyPr/>
          <a:lstStyle/>
          <a:p>
            <a:pPr marL="0" indent="0">
              <a:buNone/>
            </a:pPr>
            <a:r>
              <a:rPr lang="de-DE" dirty="0"/>
              <a:t>Übung K5/K6</a:t>
            </a:r>
          </a:p>
        </p:txBody>
      </p:sp>
      <p:pic>
        <p:nvPicPr>
          <p:cNvPr id="6" name="Grafik 5">
            <a:extLst>
              <a:ext uri="{FF2B5EF4-FFF2-40B4-BE49-F238E27FC236}">
                <a16:creationId xmlns:a16="http://schemas.microsoft.com/office/drawing/2014/main" id="{429C294A-3812-479D-A65D-CF24B2701516}"/>
              </a:ext>
            </a:extLst>
          </p:cNvPr>
          <p:cNvPicPr>
            <a:picLocks noChangeAspect="1"/>
          </p:cNvPicPr>
          <p:nvPr/>
        </p:nvPicPr>
        <p:blipFill>
          <a:blip r:embed="rId2"/>
          <a:stretch>
            <a:fillRect/>
          </a:stretch>
        </p:blipFill>
        <p:spPr>
          <a:xfrm>
            <a:off x="838200" y="2370709"/>
            <a:ext cx="7360256" cy="3645814"/>
          </a:xfrm>
          <a:prstGeom prst="rect">
            <a:avLst/>
          </a:prstGeom>
        </p:spPr>
      </p:pic>
      <p:sp>
        <p:nvSpPr>
          <p:cNvPr id="8" name="Ellipse 7">
            <a:extLst>
              <a:ext uri="{FF2B5EF4-FFF2-40B4-BE49-F238E27FC236}">
                <a16:creationId xmlns:a16="http://schemas.microsoft.com/office/drawing/2014/main" id="{4088CDC3-EE9A-4C23-A1B6-50DC586C847B}"/>
              </a:ext>
            </a:extLst>
          </p:cNvPr>
          <p:cNvSpPr/>
          <p:nvPr/>
        </p:nvSpPr>
        <p:spPr>
          <a:xfrm>
            <a:off x="7608014" y="1447097"/>
            <a:ext cx="1900719" cy="190071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000" dirty="0"/>
              <a:t>OK</a:t>
            </a:r>
          </a:p>
        </p:txBody>
      </p:sp>
      <p:sp>
        <p:nvSpPr>
          <p:cNvPr id="7" name="Foliennummernplatzhalter 6">
            <a:extLst>
              <a:ext uri="{FF2B5EF4-FFF2-40B4-BE49-F238E27FC236}">
                <a16:creationId xmlns:a16="http://schemas.microsoft.com/office/drawing/2014/main" id="{3476CF07-2305-4267-83A0-E9A995EFEDC9}"/>
              </a:ext>
            </a:extLst>
          </p:cNvPr>
          <p:cNvSpPr>
            <a:spLocks noGrp="1"/>
          </p:cNvSpPr>
          <p:nvPr>
            <p:ph type="sldNum" sz="quarter" idx="12"/>
          </p:nvPr>
        </p:nvSpPr>
        <p:spPr/>
        <p:txBody>
          <a:bodyPr/>
          <a:lstStyle/>
          <a:p>
            <a:fld id="{9AF9FF83-71C2-FD4D-8FDE-DA34BA3BFC1F}" type="slidenum">
              <a:rPr lang="de-DE" smtClean="0"/>
              <a:t>24</a:t>
            </a:fld>
            <a:endParaRPr lang="de-DE"/>
          </a:p>
        </p:txBody>
      </p:sp>
    </p:spTree>
    <p:extLst>
      <p:ext uri="{BB962C8B-B14F-4D97-AF65-F5344CB8AC3E}">
        <p14:creationId xmlns:p14="http://schemas.microsoft.com/office/powerpoint/2010/main" val="139377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Beispielübungen Tiefreck </a:t>
            </a:r>
          </a:p>
        </p:txBody>
      </p:sp>
      <p:sp>
        <p:nvSpPr>
          <p:cNvPr id="4" name="Inhaltsplatzhalter 3"/>
          <p:cNvSpPr>
            <a:spLocks noGrp="1"/>
          </p:cNvSpPr>
          <p:nvPr>
            <p:ph idx="1"/>
          </p:nvPr>
        </p:nvSpPr>
        <p:spPr>
          <a:xfrm>
            <a:off x="838200" y="1856448"/>
            <a:ext cx="10515600" cy="4351338"/>
          </a:xfrm>
        </p:spPr>
        <p:txBody>
          <a:bodyPr/>
          <a:lstStyle/>
          <a:p>
            <a:pPr marL="0" indent="0">
              <a:buNone/>
            </a:pPr>
            <a:r>
              <a:rPr lang="de-DE" dirty="0"/>
              <a:t>Übung K6</a:t>
            </a:r>
          </a:p>
        </p:txBody>
      </p:sp>
      <p:pic>
        <p:nvPicPr>
          <p:cNvPr id="3" name="Grafik 2">
            <a:extLst>
              <a:ext uri="{FF2B5EF4-FFF2-40B4-BE49-F238E27FC236}">
                <a16:creationId xmlns:a16="http://schemas.microsoft.com/office/drawing/2014/main" id="{8A713BC0-E6AD-491D-94FA-6F5027BD0916}"/>
              </a:ext>
            </a:extLst>
          </p:cNvPr>
          <p:cNvPicPr>
            <a:picLocks noChangeAspect="1"/>
          </p:cNvPicPr>
          <p:nvPr/>
        </p:nvPicPr>
        <p:blipFill>
          <a:blip r:embed="rId2"/>
          <a:stretch>
            <a:fillRect/>
          </a:stretch>
        </p:blipFill>
        <p:spPr>
          <a:xfrm>
            <a:off x="926227" y="2391265"/>
            <a:ext cx="7118440" cy="4010856"/>
          </a:xfrm>
          <a:prstGeom prst="rect">
            <a:avLst/>
          </a:prstGeom>
        </p:spPr>
      </p:pic>
      <p:sp>
        <p:nvSpPr>
          <p:cNvPr id="7" name="Ellipse 6">
            <a:extLst>
              <a:ext uri="{FF2B5EF4-FFF2-40B4-BE49-F238E27FC236}">
                <a16:creationId xmlns:a16="http://schemas.microsoft.com/office/drawing/2014/main" id="{619B2628-7962-4FF1-82C3-63C67A9EAFD0}"/>
              </a:ext>
            </a:extLst>
          </p:cNvPr>
          <p:cNvSpPr/>
          <p:nvPr/>
        </p:nvSpPr>
        <p:spPr>
          <a:xfrm>
            <a:off x="7608014" y="1447097"/>
            <a:ext cx="1900719" cy="190071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000" dirty="0"/>
              <a:t>OK</a:t>
            </a:r>
          </a:p>
        </p:txBody>
      </p:sp>
      <p:sp>
        <p:nvSpPr>
          <p:cNvPr id="5" name="Foliennummernplatzhalter 4">
            <a:extLst>
              <a:ext uri="{FF2B5EF4-FFF2-40B4-BE49-F238E27FC236}">
                <a16:creationId xmlns:a16="http://schemas.microsoft.com/office/drawing/2014/main" id="{306405BC-C623-4455-95AB-91EA4F45CE46}"/>
              </a:ext>
            </a:extLst>
          </p:cNvPr>
          <p:cNvSpPr>
            <a:spLocks noGrp="1"/>
          </p:cNvSpPr>
          <p:nvPr>
            <p:ph type="sldNum" sz="quarter" idx="12"/>
          </p:nvPr>
        </p:nvSpPr>
        <p:spPr/>
        <p:txBody>
          <a:bodyPr/>
          <a:lstStyle/>
          <a:p>
            <a:fld id="{9AF9FF83-71C2-FD4D-8FDE-DA34BA3BFC1F}" type="slidenum">
              <a:rPr lang="de-DE" smtClean="0"/>
              <a:t>25</a:t>
            </a:fld>
            <a:endParaRPr lang="de-DE"/>
          </a:p>
        </p:txBody>
      </p:sp>
    </p:spTree>
    <p:extLst>
      <p:ext uri="{BB962C8B-B14F-4D97-AF65-F5344CB8AC3E}">
        <p14:creationId xmlns:p14="http://schemas.microsoft.com/office/powerpoint/2010/main" val="244783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idx="1"/>
          </p:nvPr>
        </p:nvSpPr>
        <p:spPr/>
        <p:txBody>
          <a:bodyPr/>
          <a:lstStyle/>
          <a:p>
            <a:pPr marL="0" indent="0">
              <a:buNone/>
            </a:pPr>
            <a:r>
              <a:rPr lang="de-DE" dirty="0"/>
              <a:t>Übung K6</a:t>
            </a:r>
          </a:p>
        </p:txBody>
      </p:sp>
      <p:sp>
        <p:nvSpPr>
          <p:cNvPr id="8" name="Titel 1"/>
          <p:cNvSpPr>
            <a:spLocks noGrp="1"/>
          </p:cNvSpPr>
          <p:nvPr>
            <p:ph type="title"/>
          </p:nvPr>
        </p:nvSpPr>
        <p:spPr/>
        <p:txBody>
          <a:bodyPr/>
          <a:lstStyle/>
          <a:p>
            <a:r>
              <a:rPr lang="de-DE" dirty="0"/>
              <a:t>Beispielübungen Tiefreck </a:t>
            </a:r>
          </a:p>
        </p:txBody>
      </p:sp>
      <p:pic>
        <p:nvPicPr>
          <p:cNvPr id="2" name="Grafik 1">
            <a:extLst>
              <a:ext uri="{FF2B5EF4-FFF2-40B4-BE49-F238E27FC236}">
                <a16:creationId xmlns:a16="http://schemas.microsoft.com/office/drawing/2014/main" id="{488554C8-D944-46BE-8E53-655210D8CB85}"/>
              </a:ext>
            </a:extLst>
          </p:cNvPr>
          <p:cNvPicPr>
            <a:picLocks noChangeAspect="1"/>
          </p:cNvPicPr>
          <p:nvPr/>
        </p:nvPicPr>
        <p:blipFill>
          <a:blip r:embed="rId2"/>
          <a:stretch>
            <a:fillRect/>
          </a:stretch>
        </p:blipFill>
        <p:spPr>
          <a:xfrm>
            <a:off x="838200" y="2281238"/>
            <a:ext cx="6651661" cy="1881515"/>
          </a:xfrm>
          <a:prstGeom prst="rect">
            <a:avLst/>
          </a:prstGeom>
        </p:spPr>
      </p:pic>
      <p:pic>
        <p:nvPicPr>
          <p:cNvPr id="3" name="Grafik 2">
            <a:extLst>
              <a:ext uri="{FF2B5EF4-FFF2-40B4-BE49-F238E27FC236}">
                <a16:creationId xmlns:a16="http://schemas.microsoft.com/office/drawing/2014/main" id="{796F977E-7BDD-4CE8-B046-D97B78979710}"/>
              </a:ext>
            </a:extLst>
          </p:cNvPr>
          <p:cNvPicPr>
            <a:picLocks noChangeAspect="1"/>
          </p:cNvPicPr>
          <p:nvPr/>
        </p:nvPicPr>
        <p:blipFill>
          <a:blip r:embed="rId3"/>
          <a:stretch>
            <a:fillRect/>
          </a:stretch>
        </p:blipFill>
        <p:spPr>
          <a:xfrm>
            <a:off x="838200" y="4033369"/>
            <a:ext cx="6723580" cy="2426437"/>
          </a:xfrm>
          <a:prstGeom prst="rect">
            <a:avLst/>
          </a:prstGeom>
        </p:spPr>
      </p:pic>
      <p:sp>
        <p:nvSpPr>
          <p:cNvPr id="6" name="Ellipse 5">
            <a:extLst>
              <a:ext uri="{FF2B5EF4-FFF2-40B4-BE49-F238E27FC236}">
                <a16:creationId xmlns:a16="http://schemas.microsoft.com/office/drawing/2014/main" id="{B0F657FA-8D4F-40C8-92AA-31FC37F6D3A9}"/>
              </a:ext>
            </a:extLst>
          </p:cNvPr>
          <p:cNvSpPr/>
          <p:nvPr/>
        </p:nvSpPr>
        <p:spPr>
          <a:xfrm>
            <a:off x="6744984" y="1249123"/>
            <a:ext cx="1900719" cy="190071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000" dirty="0"/>
              <a:t>OK</a:t>
            </a:r>
          </a:p>
        </p:txBody>
      </p:sp>
      <p:sp>
        <p:nvSpPr>
          <p:cNvPr id="7" name="Rechteck 6">
            <a:extLst>
              <a:ext uri="{FF2B5EF4-FFF2-40B4-BE49-F238E27FC236}">
                <a16:creationId xmlns:a16="http://schemas.microsoft.com/office/drawing/2014/main" id="{E049A2E1-4FF3-459F-96DE-91651F445DCD}"/>
              </a:ext>
            </a:extLst>
          </p:cNvPr>
          <p:cNvSpPr/>
          <p:nvPr/>
        </p:nvSpPr>
        <p:spPr>
          <a:xfrm>
            <a:off x="7993294" y="3410530"/>
            <a:ext cx="3174715" cy="11815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b="1" dirty="0"/>
              <a:t>Auch mit Verbindung Mühlaufschwung  (SW 5) anstatt Durchschub möglich</a:t>
            </a:r>
          </a:p>
        </p:txBody>
      </p:sp>
      <p:cxnSp>
        <p:nvCxnSpPr>
          <p:cNvPr id="9" name="Gerade Verbindung mit Pfeil 8">
            <a:extLst>
              <a:ext uri="{FF2B5EF4-FFF2-40B4-BE49-F238E27FC236}">
                <a16:creationId xmlns:a16="http://schemas.microsoft.com/office/drawing/2014/main" id="{79F534C5-004F-4D3C-ACA0-D3FFBB35D8F1}"/>
              </a:ext>
            </a:extLst>
          </p:cNvPr>
          <p:cNvCxnSpPr/>
          <p:nvPr/>
        </p:nvCxnSpPr>
        <p:spPr>
          <a:xfrm flipH="1" flipV="1">
            <a:off x="7243281" y="3616503"/>
            <a:ext cx="595901" cy="215758"/>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0" name="Foliennummernplatzhalter 9">
            <a:extLst>
              <a:ext uri="{FF2B5EF4-FFF2-40B4-BE49-F238E27FC236}">
                <a16:creationId xmlns:a16="http://schemas.microsoft.com/office/drawing/2014/main" id="{7A3A4A16-8A98-42A2-8B0A-E60CF7ECD2B6}"/>
              </a:ext>
            </a:extLst>
          </p:cNvPr>
          <p:cNvSpPr>
            <a:spLocks noGrp="1"/>
          </p:cNvSpPr>
          <p:nvPr>
            <p:ph type="sldNum" sz="quarter" idx="12"/>
          </p:nvPr>
        </p:nvSpPr>
        <p:spPr/>
        <p:txBody>
          <a:bodyPr/>
          <a:lstStyle/>
          <a:p>
            <a:fld id="{9AF9FF83-71C2-FD4D-8FDE-DA34BA3BFC1F}" type="slidenum">
              <a:rPr lang="de-DE" smtClean="0"/>
              <a:t>26</a:t>
            </a:fld>
            <a:endParaRPr lang="de-DE"/>
          </a:p>
        </p:txBody>
      </p:sp>
    </p:spTree>
    <p:extLst>
      <p:ext uri="{BB962C8B-B14F-4D97-AF65-F5344CB8AC3E}">
        <p14:creationId xmlns:p14="http://schemas.microsoft.com/office/powerpoint/2010/main" val="208983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idx="1"/>
          </p:nvPr>
        </p:nvSpPr>
        <p:spPr/>
        <p:txBody>
          <a:bodyPr/>
          <a:lstStyle/>
          <a:p>
            <a:pPr marL="0" indent="0">
              <a:buNone/>
            </a:pPr>
            <a:r>
              <a:rPr lang="de-DE" dirty="0"/>
              <a:t>Übung K7</a:t>
            </a:r>
          </a:p>
        </p:txBody>
      </p:sp>
      <p:sp>
        <p:nvSpPr>
          <p:cNvPr id="6" name="Titel 1"/>
          <p:cNvSpPr>
            <a:spLocks noGrp="1"/>
          </p:cNvSpPr>
          <p:nvPr>
            <p:ph type="title"/>
          </p:nvPr>
        </p:nvSpPr>
        <p:spPr/>
        <p:txBody>
          <a:bodyPr/>
          <a:lstStyle/>
          <a:p>
            <a:r>
              <a:rPr lang="de-DE" dirty="0"/>
              <a:t>Beispielübungen Tiefreck </a:t>
            </a:r>
          </a:p>
        </p:txBody>
      </p:sp>
      <p:pic>
        <p:nvPicPr>
          <p:cNvPr id="3" name="Grafik 2">
            <a:extLst>
              <a:ext uri="{FF2B5EF4-FFF2-40B4-BE49-F238E27FC236}">
                <a16:creationId xmlns:a16="http://schemas.microsoft.com/office/drawing/2014/main" id="{F0548490-3A48-48F1-A060-B1CBDA69B208}"/>
              </a:ext>
            </a:extLst>
          </p:cNvPr>
          <p:cNvPicPr>
            <a:picLocks noChangeAspect="1"/>
          </p:cNvPicPr>
          <p:nvPr/>
        </p:nvPicPr>
        <p:blipFill>
          <a:blip r:embed="rId3"/>
          <a:stretch>
            <a:fillRect/>
          </a:stretch>
        </p:blipFill>
        <p:spPr>
          <a:xfrm>
            <a:off x="853611" y="2326776"/>
            <a:ext cx="7271803" cy="4104641"/>
          </a:xfrm>
          <a:prstGeom prst="rect">
            <a:avLst/>
          </a:prstGeom>
        </p:spPr>
      </p:pic>
      <p:sp>
        <p:nvSpPr>
          <p:cNvPr id="5" name="Ellipse 4">
            <a:extLst>
              <a:ext uri="{FF2B5EF4-FFF2-40B4-BE49-F238E27FC236}">
                <a16:creationId xmlns:a16="http://schemas.microsoft.com/office/drawing/2014/main" id="{AC8F9318-8145-43FE-BB0F-74D7FBAB7073}"/>
              </a:ext>
            </a:extLst>
          </p:cNvPr>
          <p:cNvSpPr/>
          <p:nvPr/>
        </p:nvSpPr>
        <p:spPr>
          <a:xfrm>
            <a:off x="6744984" y="1249123"/>
            <a:ext cx="1900719" cy="190071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000" dirty="0"/>
              <a:t>OK</a:t>
            </a:r>
          </a:p>
        </p:txBody>
      </p:sp>
      <p:sp>
        <p:nvSpPr>
          <p:cNvPr id="7" name="Foliennummernplatzhalter 6">
            <a:extLst>
              <a:ext uri="{FF2B5EF4-FFF2-40B4-BE49-F238E27FC236}">
                <a16:creationId xmlns:a16="http://schemas.microsoft.com/office/drawing/2014/main" id="{7569A65C-A8DD-46A1-886B-1559714AED47}"/>
              </a:ext>
            </a:extLst>
          </p:cNvPr>
          <p:cNvSpPr>
            <a:spLocks noGrp="1"/>
          </p:cNvSpPr>
          <p:nvPr>
            <p:ph type="sldNum" sz="quarter" idx="12"/>
          </p:nvPr>
        </p:nvSpPr>
        <p:spPr/>
        <p:txBody>
          <a:bodyPr/>
          <a:lstStyle/>
          <a:p>
            <a:fld id="{9AF9FF83-71C2-FD4D-8FDE-DA34BA3BFC1F}" type="slidenum">
              <a:rPr lang="de-DE" smtClean="0"/>
              <a:t>27</a:t>
            </a:fld>
            <a:endParaRPr lang="de-DE"/>
          </a:p>
        </p:txBody>
      </p:sp>
    </p:spTree>
    <p:extLst>
      <p:ext uri="{BB962C8B-B14F-4D97-AF65-F5344CB8AC3E}">
        <p14:creationId xmlns:p14="http://schemas.microsoft.com/office/powerpoint/2010/main" val="104302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idx="1"/>
          </p:nvPr>
        </p:nvSpPr>
        <p:spPr/>
        <p:txBody>
          <a:bodyPr/>
          <a:lstStyle/>
          <a:p>
            <a:pPr marL="0" indent="0">
              <a:buNone/>
            </a:pPr>
            <a:r>
              <a:rPr lang="de-DE" dirty="0"/>
              <a:t>Übung K7</a:t>
            </a:r>
          </a:p>
        </p:txBody>
      </p:sp>
      <p:sp>
        <p:nvSpPr>
          <p:cNvPr id="6" name="Titel 1"/>
          <p:cNvSpPr>
            <a:spLocks noGrp="1"/>
          </p:cNvSpPr>
          <p:nvPr>
            <p:ph type="title"/>
          </p:nvPr>
        </p:nvSpPr>
        <p:spPr/>
        <p:txBody>
          <a:bodyPr/>
          <a:lstStyle/>
          <a:p>
            <a:r>
              <a:rPr lang="de-DE" dirty="0"/>
              <a:t>Beispielübungen Tiefreck</a:t>
            </a:r>
          </a:p>
        </p:txBody>
      </p:sp>
      <p:pic>
        <p:nvPicPr>
          <p:cNvPr id="2" name="Grafik 1">
            <a:extLst>
              <a:ext uri="{FF2B5EF4-FFF2-40B4-BE49-F238E27FC236}">
                <a16:creationId xmlns:a16="http://schemas.microsoft.com/office/drawing/2014/main" id="{CE9208F8-A6FA-4CEB-B0FA-82451F387DCD}"/>
              </a:ext>
            </a:extLst>
          </p:cNvPr>
          <p:cNvPicPr>
            <a:picLocks noChangeAspect="1"/>
          </p:cNvPicPr>
          <p:nvPr/>
        </p:nvPicPr>
        <p:blipFill>
          <a:blip r:embed="rId3"/>
          <a:stretch>
            <a:fillRect/>
          </a:stretch>
        </p:blipFill>
        <p:spPr>
          <a:xfrm>
            <a:off x="838200" y="2248007"/>
            <a:ext cx="6641387" cy="4232633"/>
          </a:xfrm>
          <a:prstGeom prst="rect">
            <a:avLst/>
          </a:prstGeom>
        </p:spPr>
      </p:pic>
      <p:sp>
        <p:nvSpPr>
          <p:cNvPr id="5" name="Ellipse 4">
            <a:extLst>
              <a:ext uri="{FF2B5EF4-FFF2-40B4-BE49-F238E27FC236}">
                <a16:creationId xmlns:a16="http://schemas.microsoft.com/office/drawing/2014/main" id="{AC8F9318-8145-43FE-BB0F-74D7FBAB7073}"/>
              </a:ext>
            </a:extLst>
          </p:cNvPr>
          <p:cNvSpPr/>
          <p:nvPr/>
        </p:nvSpPr>
        <p:spPr>
          <a:xfrm>
            <a:off x="6744984" y="1249123"/>
            <a:ext cx="1900719" cy="190071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000" dirty="0"/>
              <a:t>OK</a:t>
            </a:r>
          </a:p>
        </p:txBody>
      </p:sp>
      <p:sp>
        <p:nvSpPr>
          <p:cNvPr id="3" name="Foliennummernplatzhalter 2">
            <a:extLst>
              <a:ext uri="{FF2B5EF4-FFF2-40B4-BE49-F238E27FC236}">
                <a16:creationId xmlns:a16="http://schemas.microsoft.com/office/drawing/2014/main" id="{7AA4BA16-4B14-4D05-960D-4A92EA758CB6}"/>
              </a:ext>
            </a:extLst>
          </p:cNvPr>
          <p:cNvSpPr>
            <a:spLocks noGrp="1"/>
          </p:cNvSpPr>
          <p:nvPr>
            <p:ph type="sldNum" sz="quarter" idx="12"/>
          </p:nvPr>
        </p:nvSpPr>
        <p:spPr/>
        <p:txBody>
          <a:bodyPr/>
          <a:lstStyle/>
          <a:p>
            <a:fld id="{9AF9FF83-71C2-FD4D-8FDE-DA34BA3BFC1F}" type="slidenum">
              <a:rPr lang="de-DE" smtClean="0"/>
              <a:t>28</a:t>
            </a:fld>
            <a:endParaRPr lang="de-DE"/>
          </a:p>
        </p:txBody>
      </p:sp>
    </p:spTree>
    <p:extLst>
      <p:ext uri="{BB962C8B-B14F-4D97-AF65-F5344CB8AC3E}">
        <p14:creationId xmlns:p14="http://schemas.microsoft.com/office/powerpoint/2010/main" val="101831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EF0FEDA9-803E-4AAB-8587-9C40CA802CFC}"/>
              </a:ext>
            </a:extLst>
          </p:cNvPr>
          <p:cNvSpPr/>
          <p:nvPr/>
        </p:nvSpPr>
        <p:spPr>
          <a:xfrm>
            <a:off x="4545031" y="2679254"/>
            <a:ext cx="6456452" cy="369332"/>
          </a:xfrm>
          <a:prstGeom prst="rect">
            <a:avLst/>
          </a:prstGeom>
        </p:spPr>
        <p:txBody>
          <a:bodyPr wrap="square">
            <a:spAutoFit/>
          </a:bodyPr>
          <a:lstStyle/>
          <a:p>
            <a:r>
              <a:rPr lang="de-CH" dirty="0">
                <a:hlinkClick r:id="rId2"/>
              </a:rPr>
              <a:t>https://www.geturact.ch/startindex.php?page=home</a:t>
            </a:r>
            <a:endParaRPr lang="de-CH" dirty="0"/>
          </a:p>
        </p:txBody>
      </p:sp>
      <p:pic>
        <p:nvPicPr>
          <p:cNvPr id="4" name="Grafik 3">
            <a:extLst>
              <a:ext uri="{FF2B5EF4-FFF2-40B4-BE49-F238E27FC236}">
                <a16:creationId xmlns:a16="http://schemas.microsoft.com/office/drawing/2014/main" id="{8F57DDDE-E283-456E-BC69-84235964F7E8}"/>
              </a:ext>
            </a:extLst>
          </p:cNvPr>
          <p:cNvPicPr>
            <a:picLocks noChangeAspect="1"/>
          </p:cNvPicPr>
          <p:nvPr/>
        </p:nvPicPr>
        <p:blipFill>
          <a:blip r:embed="rId3"/>
          <a:stretch>
            <a:fillRect/>
          </a:stretch>
        </p:blipFill>
        <p:spPr>
          <a:xfrm>
            <a:off x="851899" y="1532348"/>
            <a:ext cx="3241016" cy="4000512"/>
          </a:xfrm>
          <a:prstGeom prst="rect">
            <a:avLst/>
          </a:prstGeom>
        </p:spPr>
      </p:pic>
      <p:sp>
        <p:nvSpPr>
          <p:cNvPr id="5" name="Foliennummernplatzhalter 4">
            <a:extLst>
              <a:ext uri="{FF2B5EF4-FFF2-40B4-BE49-F238E27FC236}">
                <a16:creationId xmlns:a16="http://schemas.microsoft.com/office/drawing/2014/main" id="{B401D7BE-01F0-4AE7-A4AC-E3C7011ADC78}"/>
              </a:ext>
            </a:extLst>
          </p:cNvPr>
          <p:cNvSpPr>
            <a:spLocks noGrp="1"/>
          </p:cNvSpPr>
          <p:nvPr>
            <p:ph type="sldNum" sz="quarter" idx="12"/>
          </p:nvPr>
        </p:nvSpPr>
        <p:spPr/>
        <p:txBody>
          <a:bodyPr/>
          <a:lstStyle/>
          <a:p>
            <a:fld id="{9AF9FF83-71C2-FD4D-8FDE-DA34BA3BFC1F}" type="slidenum">
              <a:rPr lang="de-DE" smtClean="0"/>
              <a:t>29</a:t>
            </a:fld>
            <a:endParaRPr lang="de-DE"/>
          </a:p>
        </p:txBody>
      </p:sp>
    </p:spTree>
    <p:extLst>
      <p:ext uri="{BB962C8B-B14F-4D97-AF65-F5344CB8AC3E}">
        <p14:creationId xmlns:p14="http://schemas.microsoft.com/office/powerpoint/2010/main" val="4063677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pPr marL="0" indent="0">
              <a:buNone/>
            </a:pPr>
            <a:r>
              <a:rPr lang="de-DE" b="1" u="sng" dirty="0"/>
              <a:t>Boden </a:t>
            </a:r>
          </a:p>
          <a:p>
            <a:pPr marL="0" indent="0">
              <a:buNone/>
            </a:pPr>
            <a:r>
              <a:rPr lang="de-DE" sz="2000" dirty="0"/>
              <a:t>Die Anfangsposition des Folgeelementes bestimmt die Endposition des vorangehenden Elementes. </a:t>
            </a:r>
          </a:p>
          <a:p>
            <a:pPr marL="0" indent="0">
              <a:buNone/>
            </a:pPr>
            <a:r>
              <a:rPr lang="de-DE" sz="2000" dirty="0">
                <a:solidFill>
                  <a:srgbClr val="FF0000"/>
                </a:solidFill>
              </a:rPr>
              <a:t>Kategorie 3: 	Strecksprung ½ Dr. 			(gestrichen – nur noch Basiselement)</a:t>
            </a:r>
          </a:p>
          <a:p>
            <a:pPr marL="0" indent="0">
              <a:buNone/>
            </a:pPr>
            <a:r>
              <a:rPr lang="de-DE" sz="2000" dirty="0">
                <a:solidFill>
                  <a:srgbClr val="FF0000"/>
                </a:solidFill>
              </a:rPr>
              <a:t>Kategorie 4: 	Kopfstand 				(gestrichen – nur noch Basiselement)</a:t>
            </a:r>
          </a:p>
          <a:p>
            <a:pPr marL="0" indent="0">
              <a:buNone/>
            </a:pPr>
            <a:r>
              <a:rPr lang="de-DE" sz="2000" dirty="0">
                <a:solidFill>
                  <a:srgbClr val="FF0000"/>
                </a:solidFill>
              </a:rPr>
              <a:t>		Winkel – oder Grätschwinkelstütz -- 	(neu – zählendes Element)</a:t>
            </a:r>
          </a:p>
          <a:p>
            <a:pPr marL="0" indent="0">
              <a:buNone/>
            </a:pPr>
            <a:endParaRPr lang="de-DE" sz="2000" dirty="0"/>
          </a:p>
          <a:p>
            <a:pPr marL="0" indent="0">
              <a:buNone/>
            </a:pPr>
            <a:r>
              <a:rPr lang="de-DE" sz="2000" dirty="0"/>
              <a:t>Verlassen der Bodenbahn </a:t>
            </a:r>
            <a:r>
              <a:rPr lang="de-DE" sz="2000" dirty="0">
                <a:solidFill>
                  <a:srgbClr val="FF0000"/>
                </a:solidFill>
              </a:rPr>
              <a:t>auf allen Seiten 			</a:t>
            </a:r>
            <a:r>
              <a:rPr lang="de-DE" sz="2000" dirty="0"/>
              <a:t>	Abzug je 0.20 Pt. </a:t>
            </a:r>
          </a:p>
          <a:p>
            <a:pPr marL="0" indent="0">
              <a:buNone/>
            </a:pPr>
            <a:endParaRPr lang="de-DE" sz="2000" dirty="0"/>
          </a:p>
          <a:p>
            <a:pPr marL="0" indent="0">
              <a:buNone/>
            </a:pPr>
            <a:r>
              <a:rPr lang="de-DE" sz="2000" dirty="0"/>
              <a:t>Elemente, die ganz </a:t>
            </a:r>
            <a:r>
              <a:rPr lang="de-DE" sz="2000" dirty="0" err="1"/>
              <a:t>ausserhalb</a:t>
            </a:r>
            <a:r>
              <a:rPr lang="de-DE" sz="2000" dirty="0"/>
              <a:t> der Bodenbahn geturnt werden, zählen nicht als Schwierigkeitswerte und </a:t>
            </a:r>
            <a:r>
              <a:rPr lang="de-DE" sz="2000" dirty="0">
                <a:solidFill>
                  <a:srgbClr val="FF0000"/>
                </a:solidFill>
              </a:rPr>
              <a:t>erfüllen keine der gerätespezifischen Anforderung</a:t>
            </a:r>
            <a:r>
              <a:rPr lang="de-DE" sz="2000" dirty="0"/>
              <a:t>, werden aber in Technik und Haltung bewertet. </a:t>
            </a:r>
          </a:p>
        </p:txBody>
      </p:sp>
      <p:sp>
        <p:nvSpPr>
          <p:cNvPr id="4" name="Titel 1"/>
          <p:cNvSpPr>
            <a:spLocks noGrp="1"/>
          </p:cNvSpPr>
          <p:nvPr>
            <p:ph type="title"/>
          </p:nvPr>
        </p:nvSpPr>
        <p:spPr/>
        <p:txBody>
          <a:bodyPr>
            <a:normAutofit/>
          </a:bodyPr>
          <a:lstStyle/>
          <a:p>
            <a:r>
              <a:rPr lang="de-DE" sz="4000" dirty="0"/>
              <a:t>1. Gerätespezifische Anpassungen</a:t>
            </a:r>
          </a:p>
        </p:txBody>
      </p:sp>
      <p:sp>
        <p:nvSpPr>
          <p:cNvPr id="2" name="Foliennummernplatzhalter 1">
            <a:extLst>
              <a:ext uri="{FF2B5EF4-FFF2-40B4-BE49-F238E27FC236}">
                <a16:creationId xmlns:a16="http://schemas.microsoft.com/office/drawing/2014/main" id="{EAE820CE-2513-4B96-9286-CF76156F13C7}"/>
              </a:ext>
            </a:extLst>
          </p:cNvPr>
          <p:cNvSpPr>
            <a:spLocks noGrp="1"/>
          </p:cNvSpPr>
          <p:nvPr>
            <p:ph type="sldNum" sz="quarter" idx="12"/>
          </p:nvPr>
        </p:nvSpPr>
        <p:spPr/>
        <p:txBody>
          <a:bodyPr/>
          <a:lstStyle/>
          <a:p>
            <a:fld id="{9AF9FF83-71C2-FD4D-8FDE-DA34BA3BFC1F}" type="slidenum">
              <a:rPr lang="de-DE" smtClean="0"/>
              <a:t>3</a:t>
            </a:fld>
            <a:endParaRPr lang="de-DE"/>
          </a:p>
        </p:txBody>
      </p:sp>
    </p:spTree>
    <p:extLst>
      <p:ext uri="{BB962C8B-B14F-4D97-AF65-F5344CB8AC3E}">
        <p14:creationId xmlns:p14="http://schemas.microsoft.com/office/powerpoint/2010/main" val="464135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a:t>3. Wertungsbestimmungen – Allgemeines</a:t>
            </a:r>
          </a:p>
        </p:txBody>
      </p:sp>
      <p:sp>
        <p:nvSpPr>
          <p:cNvPr id="3" name="Inhaltsplatzhalter 2"/>
          <p:cNvSpPr>
            <a:spLocks noGrp="1"/>
          </p:cNvSpPr>
          <p:nvPr>
            <p:ph idx="1"/>
          </p:nvPr>
        </p:nvSpPr>
        <p:spPr/>
        <p:txBody>
          <a:bodyPr/>
          <a:lstStyle/>
          <a:p>
            <a:pPr marL="0" indent="0">
              <a:buNone/>
            </a:pPr>
            <a:r>
              <a:rPr lang="de-DE" b="1" u="sng" dirty="0"/>
              <a:t>Übungswiederholung</a:t>
            </a:r>
          </a:p>
          <a:p>
            <a:pPr marL="0" indent="0">
              <a:buNone/>
            </a:pPr>
            <a:endParaRPr lang="de-DE" dirty="0">
              <a:solidFill>
                <a:srgbClr val="FF0000"/>
              </a:solidFill>
            </a:endParaRPr>
          </a:p>
          <a:p>
            <a:pPr marL="0" indent="0">
              <a:buNone/>
            </a:pPr>
            <a:r>
              <a:rPr lang="de-DE" dirty="0">
                <a:solidFill>
                  <a:srgbClr val="FF0000"/>
                </a:solidFill>
              </a:rPr>
              <a:t>Wenn die Reck-/ Ringleder </a:t>
            </a:r>
            <a:r>
              <a:rPr lang="de-DE" dirty="0" err="1">
                <a:solidFill>
                  <a:srgbClr val="FF0000"/>
                </a:solidFill>
              </a:rPr>
              <a:t>reissen</a:t>
            </a:r>
            <a:r>
              <a:rPr lang="de-DE" dirty="0">
                <a:solidFill>
                  <a:srgbClr val="FF0000"/>
                </a:solidFill>
              </a:rPr>
              <a:t>, kann die ganze Übung wiederholt werden (Ausgangnote 10.00). Dies ist auch der Fall bei defekten </a:t>
            </a:r>
            <a:r>
              <a:rPr lang="de-DE" dirty="0" err="1">
                <a:solidFill>
                  <a:srgbClr val="FF0000"/>
                </a:solidFill>
              </a:rPr>
              <a:t>Geräten</a:t>
            </a:r>
            <a:r>
              <a:rPr lang="de-DE" dirty="0">
                <a:solidFill>
                  <a:srgbClr val="FF0000"/>
                </a:solidFill>
              </a:rPr>
              <a:t> (z.B. Barrenholmen bricht). </a:t>
            </a:r>
            <a:endParaRPr lang="de-DE" dirty="0">
              <a:solidFill>
                <a:srgbClr val="FF0000"/>
              </a:solidFill>
              <a:effectLst/>
            </a:endParaRPr>
          </a:p>
          <a:p>
            <a:pPr marL="0" indent="0">
              <a:buNone/>
            </a:pPr>
            <a:endParaRPr lang="de-DE" dirty="0"/>
          </a:p>
          <a:p>
            <a:pPr marL="0" indent="0">
              <a:buNone/>
            </a:pPr>
            <a:r>
              <a:rPr lang="de-DE" dirty="0">
                <a:sym typeface="Wingdings"/>
              </a:rPr>
              <a:t> </a:t>
            </a:r>
            <a:r>
              <a:rPr lang="de-DE" dirty="0"/>
              <a:t>In allen anderen Fällen ist eine Wiederholung der Übung nicht gestattet. </a:t>
            </a:r>
            <a:endParaRPr lang="de-DE" dirty="0">
              <a:effectLst/>
            </a:endParaRPr>
          </a:p>
        </p:txBody>
      </p:sp>
      <p:sp>
        <p:nvSpPr>
          <p:cNvPr id="4" name="Foliennummernplatzhalter 3">
            <a:extLst>
              <a:ext uri="{FF2B5EF4-FFF2-40B4-BE49-F238E27FC236}">
                <a16:creationId xmlns:a16="http://schemas.microsoft.com/office/drawing/2014/main" id="{E90B75BA-E655-4DC7-AA1B-7D54838305F4}"/>
              </a:ext>
            </a:extLst>
          </p:cNvPr>
          <p:cNvSpPr>
            <a:spLocks noGrp="1"/>
          </p:cNvSpPr>
          <p:nvPr>
            <p:ph type="sldNum" sz="quarter" idx="12"/>
          </p:nvPr>
        </p:nvSpPr>
        <p:spPr/>
        <p:txBody>
          <a:bodyPr/>
          <a:lstStyle/>
          <a:p>
            <a:fld id="{9AF9FF83-71C2-FD4D-8FDE-DA34BA3BFC1F}" type="slidenum">
              <a:rPr lang="de-DE" smtClean="0"/>
              <a:t>30</a:t>
            </a:fld>
            <a:endParaRPr lang="de-DE"/>
          </a:p>
        </p:txBody>
      </p:sp>
    </p:spTree>
    <p:extLst>
      <p:ext uri="{BB962C8B-B14F-4D97-AF65-F5344CB8AC3E}">
        <p14:creationId xmlns:p14="http://schemas.microsoft.com/office/powerpoint/2010/main" val="25842106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a:t>3. Wertungsbestimmungen – Allgemeines</a:t>
            </a:r>
          </a:p>
        </p:txBody>
      </p:sp>
      <p:sp>
        <p:nvSpPr>
          <p:cNvPr id="3" name="Inhaltsplatzhalter 2"/>
          <p:cNvSpPr>
            <a:spLocks noGrp="1"/>
          </p:cNvSpPr>
          <p:nvPr>
            <p:ph idx="1"/>
          </p:nvPr>
        </p:nvSpPr>
        <p:spPr/>
        <p:txBody>
          <a:bodyPr>
            <a:normAutofit fontScale="85000" lnSpcReduction="20000"/>
          </a:bodyPr>
          <a:lstStyle/>
          <a:p>
            <a:pPr marL="0" indent="0">
              <a:buNone/>
            </a:pPr>
            <a:r>
              <a:rPr lang="de-DE" b="1" u="sng" dirty="0"/>
              <a:t>Leerschwung – Jugendkategorien K1-K4 </a:t>
            </a:r>
            <a:endParaRPr lang="de-DE" sz="2000" dirty="0"/>
          </a:p>
          <a:p>
            <a:pPr marL="0" indent="0">
              <a:buNone/>
            </a:pPr>
            <a:endParaRPr lang="de-DE" sz="2000" b="1" u="sng" dirty="0"/>
          </a:p>
          <a:p>
            <a:pPr marL="0" indent="0">
              <a:buNone/>
            </a:pPr>
            <a:r>
              <a:rPr lang="de-DE" sz="2600" b="1" dirty="0"/>
              <a:t>Grundsätzlich: </a:t>
            </a:r>
            <a:r>
              <a:rPr lang="de-DE" sz="2600" dirty="0"/>
              <a:t>Leerschwünge werden in Technik und Haltung bewertet.</a:t>
            </a:r>
          </a:p>
          <a:p>
            <a:pPr marL="0" indent="0">
              <a:buNone/>
            </a:pPr>
            <a:endParaRPr lang="de-DE" sz="2600" u="sng" dirty="0"/>
          </a:p>
          <a:p>
            <a:pPr marL="0" indent="0">
              <a:buNone/>
            </a:pPr>
            <a:r>
              <a:rPr lang="de-DE" sz="2600" b="1" dirty="0"/>
              <a:t>Kategorie 1-3: </a:t>
            </a:r>
            <a:r>
              <a:rPr lang="de-DE" sz="2600" dirty="0"/>
              <a:t>Leerschwünge sind erlaubt. </a:t>
            </a:r>
          </a:p>
          <a:p>
            <a:pPr marL="0" indent="0">
              <a:buNone/>
            </a:pPr>
            <a:r>
              <a:rPr lang="de-DE" sz="2600" b="1" dirty="0"/>
              <a:t>Kategorie 4: </a:t>
            </a:r>
            <a:r>
              <a:rPr lang="de-DE" sz="2600" dirty="0"/>
              <a:t>Leerschwünge sind erlaubt. </a:t>
            </a:r>
          </a:p>
          <a:p>
            <a:pPr marL="0" indent="0">
              <a:buNone/>
            </a:pPr>
            <a:r>
              <a:rPr lang="de-DE" sz="2400" b="1" u="sng" dirty="0">
                <a:solidFill>
                  <a:srgbClr val="FF0000"/>
                </a:solidFill>
              </a:rPr>
              <a:t>Ausnahme: </a:t>
            </a:r>
          </a:p>
          <a:p>
            <a:pPr marL="0" indent="0">
              <a:buNone/>
            </a:pPr>
            <a:r>
              <a:rPr lang="de-DE" sz="2400" dirty="0">
                <a:solidFill>
                  <a:srgbClr val="FF0000"/>
                </a:solidFill>
              </a:rPr>
              <a:t>An den Schaukelringen ist nur </a:t>
            </a:r>
            <a:r>
              <a:rPr lang="de-DE" sz="2400" u="sng" dirty="0">
                <a:solidFill>
                  <a:srgbClr val="FF0000"/>
                </a:solidFill>
              </a:rPr>
              <a:t>ein</a:t>
            </a:r>
            <a:r>
              <a:rPr lang="de-DE" sz="2400" dirty="0">
                <a:solidFill>
                  <a:srgbClr val="FF0000"/>
                </a:solidFill>
              </a:rPr>
              <a:t> Leerschwung erlaubt. Dieser kann auch im Sturzhang erfolgen. </a:t>
            </a:r>
          </a:p>
          <a:p>
            <a:pPr marL="0" indent="0">
              <a:buNone/>
            </a:pPr>
            <a:r>
              <a:rPr lang="de-DE" sz="2400" dirty="0">
                <a:solidFill>
                  <a:srgbClr val="FF0000"/>
                </a:solidFill>
              </a:rPr>
              <a:t>Der Leerschwung darf nicht an die Anfangsschwünge gehängt werden. Dies gilt als zu später Übungsbeginn.</a:t>
            </a:r>
          </a:p>
          <a:p>
            <a:pPr marL="0" indent="0">
              <a:buNone/>
            </a:pPr>
            <a:endParaRPr lang="de-DE" sz="2400" dirty="0">
              <a:solidFill>
                <a:srgbClr val="FF0000"/>
              </a:solidFill>
            </a:endParaRPr>
          </a:p>
          <a:p>
            <a:pPr marL="0" indent="0">
              <a:buNone/>
            </a:pPr>
            <a:r>
              <a:rPr lang="de-DE" sz="2400" dirty="0">
                <a:solidFill>
                  <a:srgbClr val="FF0000"/>
                </a:solidFill>
                <a:sym typeface="Wingdings"/>
              </a:rPr>
              <a:t> Unerlaubter Leerschwung 		Abzug je 0.20 Pt. </a:t>
            </a:r>
            <a:endParaRPr lang="de-DE" sz="2400" dirty="0">
              <a:solidFill>
                <a:srgbClr val="FF0000"/>
              </a:solidFill>
            </a:endParaRPr>
          </a:p>
        </p:txBody>
      </p:sp>
      <p:sp>
        <p:nvSpPr>
          <p:cNvPr id="4" name="Foliennummernplatzhalter 3">
            <a:extLst>
              <a:ext uri="{FF2B5EF4-FFF2-40B4-BE49-F238E27FC236}">
                <a16:creationId xmlns:a16="http://schemas.microsoft.com/office/drawing/2014/main" id="{BB782FB8-0D96-469F-8A60-E1C8BB0BA4EC}"/>
              </a:ext>
            </a:extLst>
          </p:cNvPr>
          <p:cNvSpPr>
            <a:spLocks noGrp="1"/>
          </p:cNvSpPr>
          <p:nvPr>
            <p:ph type="sldNum" sz="quarter" idx="12"/>
          </p:nvPr>
        </p:nvSpPr>
        <p:spPr/>
        <p:txBody>
          <a:bodyPr/>
          <a:lstStyle/>
          <a:p>
            <a:fld id="{9AF9FF83-71C2-FD4D-8FDE-DA34BA3BFC1F}" type="slidenum">
              <a:rPr lang="de-DE" smtClean="0"/>
              <a:t>31</a:t>
            </a:fld>
            <a:endParaRPr lang="de-DE"/>
          </a:p>
        </p:txBody>
      </p:sp>
    </p:spTree>
    <p:extLst>
      <p:ext uri="{BB962C8B-B14F-4D97-AF65-F5344CB8AC3E}">
        <p14:creationId xmlns:p14="http://schemas.microsoft.com/office/powerpoint/2010/main" val="574199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a:t>3. Wertungsbestimmungen – Allgemeines</a:t>
            </a:r>
          </a:p>
        </p:txBody>
      </p:sp>
      <p:sp>
        <p:nvSpPr>
          <p:cNvPr id="3" name="Inhaltsplatzhalter 2"/>
          <p:cNvSpPr>
            <a:spLocks noGrp="1"/>
          </p:cNvSpPr>
          <p:nvPr>
            <p:ph idx="1"/>
          </p:nvPr>
        </p:nvSpPr>
        <p:spPr/>
        <p:txBody>
          <a:bodyPr>
            <a:normAutofit/>
          </a:bodyPr>
          <a:lstStyle/>
          <a:p>
            <a:pPr marL="0" indent="0">
              <a:buNone/>
            </a:pPr>
            <a:r>
              <a:rPr lang="de-DE" sz="2400" b="1" u="sng" dirty="0"/>
              <a:t>Leerschwung – Aktivkategorien ab K5</a:t>
            </a:r>
          </a:p>
          <a:p>
            <a:pPr marL="0" indent="0">
              <a:buNone/>
            </a:pPr>
            <a:endParaRPr lang="de-DE" sz="2000" b="1" u="sng" dirty="0"/>
          </a:p>
          <a:p>
            <a:pPr marL="0" indent="0">
              <a:buNone/>
            </a:pPr>
            <a:r>
              <a:rPr lang="de-DE" sz="2200" b="1" dirty="0"/>
              <a:t>Kategorie 5-7 und D/H</a:t>
            </a:r>
          </a:p>
          <a:p>
            <a:pPr>
              <a:lnSpc>
                <a:spcPct val="150000"/>
              </a:lnSpc>
            </a:pPr>
            <a:r>
              <a:rPr lang="de-DE" sz="2200" dirty="0"/>
              <a:t>An den </a:t>
            </a:r>
            <a:r>
              <a:rPr lang="de-DE" sz="2200" i="1" dirty="0"/>
              <a:t>Schaukelringen </a:t>
            </a:r>
            <a:r>
              <a:rPr lang="de-DE" sz="2200" dirty="0"/>
              <a:t>ist </a:t>
            </a:r>
            <a:r>
              <a:rPr lang="de-DE" sz="2200" u="sng" dirty="0"/>
              <a:t>ein </a:t>
            </a:r>
            <a:r>
              <a:rPr lang="de-DE" sz="2200" dirty="0"/>
              <a:t>Leerschwung erlaubt.</a:t>
            </a:r>
          </a:p>
          <a:p>
            <a:pPr lvl="1">
              <a:lnSpc>
                <a:spcPct val="150000"/>
              </a:lnSpc>
            </a:pPr>
            <a:r>
              <a:rPr lang="de-DE" sz="2200" dirty="0">
                <a:solidFill>
                  <a:srgbClr val="FF0000"/>
                </a:solidFill>
              </a:rPr>
              <a:t>Der Leerschwung darf nicht an die Anfangsschwünge angehängt werden. </a:t>
            </a:r>
          </a:p>
          <a:p>
            <a:pPr lvl="1">
              <a:lnSpc>
                <a:spcPct val="150000"/>
              </a:lnSpc>
            </a:pPr>
            <a:r>
              <a:rPr lang="de-DE" sz="2200" dirty="0">
                <a:solidFill>
                  <a:srgbClr val="FF0000"/>
                </a:solidFill>
              </a:rPr>
              <a:t>Der Leerschwung ist auch im Sturzhang möglich. </a:t>
            </a:r>
          </a:p>
          <a:p>
            <a:pPr>
              <a:lnSpc>
                <a:spcPct val="150000"/>
              </a:lnSpc>
            </a:pPr>
            <a:r>
              <a:rPr lang="de-DE" sz="2200" dirty="0"/>
              <a:t>Am </a:t>
            </a:r>
            <a:r>
              <a:rPr lang="de-DE" sz="2200" i="1" dirty="0"/>
              <a:t>Reck</a:t>
            </a:r>
            <a:r>
              <a:rPr lang="de-DE" sz="2200" dirty="0"/>
              <a:t> ist </a:t>
            </a:r>
            <a:r>
              <a:rPr lang="de-DE" sz="2200" u="sng" dirty="0"/>
              <a:t>ein </a:t>
            </a:r>
            <a:r>
              <a:rPr lang="de-DE" sz="2200" dirty="0"/>
              <a:t>Leerschwung erlaubt. </a:t>
            </a:r>
          </a:p>
          <a:p>
            <a:pPr>
              <a:lnSpc>
                <a:spcPct val="150000"/>
              </a:lnSpc>
            </a:pPr>
            <a:r>
              <a:rPr lang="de-DE" sz="2200" dirty="0"/>
              <a:t>Am </a:t>
            </a:r>
            <a:r>
              <a:rPr lang="de-DE" sz="2200" i="1" dirty="0"/>
              <a:t>Barren</a:t>
            </a:r>
            <a:r>
              <a:rPr lang="de-DE" sz="2200" dirty="0"/>
              <a:t> sind zwei Leerschwünge erlaubt (nicht nacheinander!).</a:t>
            </a:r>
          </a:p>
          <a:p>
            <a:pPr marL="0" indent="0">
              <a:buNone/>
            </a:pPr>
            <a:endParaRPr lang="de-DE" dirty="0"/>
          </a:p>
        </p:txBody>
      </p:sp>
      <p:sp>
        <p:nvSpPr>
          <p:cNvPr id="4" name="Foliennummernplatzhalter 3">
            <a:extLst>
              <a:ext uri="{FF2B5EF4-FFF2-40B4-BE49-F238E27FC236}">
                <a16:creationId xmlns:a16="http://schemas.microsoft.com/office/drawing/2014/main" id="{F39DC971-9F54-4B9E-B004-7C9078DC9434}"/>
              </a:ext>
            </a:extLst>
          </p:cNvPr>
          <p:cNvSpPr>
            <a:spLocks noGrp="1"/>
          </p:cNvSpPr>
          <p:nvPr>
            <p:ph type="sldNum" sz="quarter" idx="12"/>
          </p:nvPr>
        </p:nvSpPr>
        <p:spPr/>
        <p:txBody>
          <a:bodyPr/>
          <a:lstStyle/>
          <a:p>
            <a:fld id="{9AF9FF83-71C2-FD4D-8FDE-DA34BA3BFC1F}" type="slidenum">
              <a:rPr lang="de-DE" smtClean="0"/>
              <a:t>32</a:t>
            </a:fld>
            <a:endParaRPr lang="de-DE"/>
          </a:p>
        </p:txBody>
      </p:sp>
    </p:spTree>
    <p:extLst>
      <p:ext uri="{BB962C8B-B14F-4D97-AF65-F5344CB8AC3E}">
        <p14:creationId xmlns:p14="http://schemas.microsoft.com/office/powerpoint/2010/main" val="2883075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a:t>3. Wertungsbestimmungen – Allgemeines</a:t>
            </a:r>
          </a:p>
        </p:txBody>
      </p:sp>
      <p:sp>
        <p:nvSpPr>
          <p:cNvPr id="3" name="Inhaltsplatzhalter 2"/>
          <p:cNvSpPr>
            <a:spLocks noGrp="1"/>
          </p:cNvSpPr>
          <p:nvPr>
            <p:ph idx="1"/>
          </p:nvPr>
        </p:nvSpPr>
        <p:spPr/>
        <p:txBody>
          <a:bodyPr>
            <a:normAutofit/>
          </a:bodyPr>
          <a:lstStyle/>
          <a:p>
            <a:pPr marL="0" indent="0">
              <a:buNone/>
            </a:pPr>
            <a:r>
              <a:rPr lang="de-DE" sz="2400" b="1" u="sng" dirty="0"/>
              <a:t>Zwischenschwung – Jugendkategorie K1-K4</a:t>
            </a:r>
          </a:p>
          <a:p>
            <a:pPr marL="0" indent="0">
              <a:buNone/>
            </a:pPr>
            <a:endParaRPr lang="de-DE" sz="1000" b="1" u="sng" dirty="0"/>
          </a:p>
          <a:p>
            <a:pPr marL="0" indent="0">
              <a:buNone/>
            </a:pPr>
            <a:r>
              <a:rPr lang="de-DE" sz="2200" b="1" dirty="0"/>
              <a:t>Grundsätzlich: </a:t>
            </a:r>
            <a:r>
              <a:rPr lang="de-DE" sz="2200" dirty="0"/>
              <a:t>Zwischenschwünge werden in Technik und Haltung bewertet.</a:t>
            </a:r>
          </a:p>
          <a:p>
            <a:pPr marL="0" indent="0">
              <a:buNone/>
            </a:pPr>
            <a:endParaRPr lang="de-DE" sz="1000" u="sng" dirty="0"/>
          </a:p>
          <a:p>
            <a:pPr marL="0" indent="0">
              <a:buNone/>
            </a:pPr>
            <a:r>
              <a:rPr lang="de-DE" sz="2200" b="1" dirty="0"/>
              <a:t>Kategorie 1-3: </a:t>
            </a:r>
            <a:r>
              <a:rPr lang="de-DE" sz="2200" dirty="0"/>
              <a:t>Zwischenschwünge sind erlaubt. </a:t>
            </a:r>
          </a:p>
          <a:p>
            <a:pPr marL="0" indent="0">
              <a:buNone/>
            </a:pPr>
            <a:r>
              <a:rPr lang="de-DE" sz="2200" b="1" dirty="0"/>
              <a:t>Kategorie 4: </a:t>
            </a:r>
            <a:r>
              <a:rPr lang="de-DE" sz="2200" dirty="0"/>
              <a:t>Zwischenschwünge sind erlaubt. </a:t>
            </a:r>
          </a:p>
          <a:p>
            <a:pPr marL="0" indent="0">
              <a:buNone/>
            </a:pPr>
            <a:r>
              <a:rPr lang="de-DE" sz="2200" b="1" dirty="0">
                <a:solidFill>
                  <a:srgbClr val="FF0000"/>
                </a:solidFill>
              </a:rPr>
              <a:t>Ausnahme: </a:t>
            </a:r>
          </a:p>
          <a:p>
            <a:pPr marL="0" indent="0">
              <a:buNone/>
            </a:pPr>
            <a:r>
              <a:rPr lang="de-DE" sz="2200" dirty="0">
                <a:solidFill>
                  <a:srgbClr val="FF0000"/>
                </a:solidFill>
              </a:rPr>
              <a:t>An den Schaukelringen sind Zwischenschwünge </a:t>
            </a:r>
            <a:r>
              <a:rPr lang="de-DE" sz="2200" u="sng" dirty="0">
                <a:solidFill>
                  <a:srgbClr val="FF0000"/>
                </a:solidFill>
              </a:rPr>
              <a:t>nicht</a:t>
            </a:r>
            <a:r>
              <a:rPr lang="de-DE" sz="2200" dirty="0">
                <a:solidFill>
                  <a:srgbClr val="FF0000"/>
                </a:solidFill>
              </a:rPr>
              <a:t> erlaubt.  		</a:t>
            </a:r>
          </a:p>
          <a:p>
            <a:pPr marL="0" indent="0">
              <a:buNone/>
            </a:pPr>
            <a:r>
              <a:rPr lang="de-DE" sz="2200" dirty="0">
                <a:solidFill>
                  <a:srgbClr val="FF0000"/>
                </a:solidFill>
              </a:rPr>
              <a:t>(Abzug je 0.40 Pt.)</a:t>
            </a:r>
            <a:endParaRPr lang="de-DE" sz="2200" b="1" u="sng" dirty="0"/>
          </a:p>
          <a:p>
            <a:pPr marL="0" indent="0">
              <a:buNone/>
            </a:pPr>
            <a:endParaRPr lang="de-DE" b="1" u="sng" dirty="0"/>
          </a:p>
          <a:p>
            <a:pPr marL="0" indent="0">
              <a:buNone/>
            </a:pPr>
            <a:endParaRPr lang="de-DE" b="1" u="sng" dirty="0"/>
          </a:p>
        </p:txBody>
      </p:sp>
      <p:sp>
        <p:nvSpPr>
          <p:cNvPr id="4" name="Foliennummernplatzhalter 3">
            <a:extLst>
              <a:ext uri="{FF2B5EF4-FFF2-40B4-BE49-F238E27FC236}">
                <a16:creationId xmlns:a16="http://schemas.microsoft.com/office/drawing/2014/main" id="{E5AC542D-0AF7-47C9-A5AD-16F5B757CE7A}"/>
              </a:ext>
            </a:extLst>
          </p:cNvPr>
          <p:cNvSpPr>
            <a:spLocks noGrp="1"/>
          </p:cNvSpPr>
          <p:nvPr>
            <p:ph type="sldNum" sz="quarter" idx="12"/>
          </p:nvPr>
        </p:nvSpPr>
        <p:spPr/>
        <p:txBody>
          <a:bodyPr/>
          <a:lstStyle/>
          <a:p>
            <a:fld id="{9AF9FF83-71C2-FD4D-8FDE-DA34BA3BFC1F}" type="slidenum">
              <a:rPr lang="de-DE" smtClean="0"/>
              <a:t>33</a:t>
            </a:fld>
            <a:endParaRPr lang="de-DE"/>
          </a:p>
        </p:txBody>
      </p:sp>
    </p:spTree>
    <p:extLst>
      <p:ext uri="{BB962C8B-B14F-4D97-AF65-F5344CB8AC3E}">
        <p14:creationId xmlns:p14="http://schemas.microsoft.com/office/powerpoint/2010/main" val="36906628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a:t>3. Wertungsbestimmungen – Allgemeines</a:t>
            </a:r>
          </a:p>
        </p:txBody>
      </p:sp>
      <p:sp>
        <p:nvSpPr>
          <p:cNvPr id="4" name="Inhaltsplatzhalter 2"/>
          <p:cNvSpPr>
            <a:spLocks noGrp="1"/>
          </p:cNvSpPr>
          <p:nvPr>
            <p:ph idx="1"/>
          </p:nvPr>
        </p:nvSpPr>
        <p:spPr/>
        <p:txBody>
          <a:bodyPr/>
          <a:lstStyle/>
          <a:p>
            <a:pPr marL="0" indent="0">
              <a:buNone/>
            </a:pPr>
            <a:r>
              <a:rPr lang="de-DE" sz="2400" b="1" u="sng" dirty="0"/>
              <a:t>Zwischenschwünge – Aktivkategorien ab K5</a:t>
            </a:r>
          </a:p>
          <a:p>
            <a:pPr marL="0" indent="0">
              <a:buNone/>
            </a:pPr>
            <a:endParaRPr lang="de-DE" sz="2200" b="1" u="sng" dirty="0"/>
          </a:p>
          <a:p>
            <a:pPr marL="0" indent="0">
              <a:buNone/>
            </a:pPr>
            <a:r>
              <a:rPr lang="de-DE" sz="2200" b="1" dirty="0"/>
              <a:t>Kategorie 5-7 und D/H</a:t>
            </a:r>
          </a:p>
          <a:p>
            <a:pPr marL="0" indent="0">
              <a:buNone/>
            </a:pPr>
            <a:r>
              <a:rPr lang="de-DE" sz="2200" dirty="0"/>
              <a:t>Zwischenschwünge sind nicht erlaubt. </a:t>
            </a:r>
          </a:p>
        </p:txBody>
      </p:sp>
      <p:sp>
        <p:nvSpPr>
          <p:cNvPr id="3" name="Foliennummernplatzhalter 2">
            <a:extLst>
              <a:ext uri="{FF2B5EF4-FFF2-40B4-BE49-F238E27FC236}">
                <a16:creationId xmlns:a16="http://schemas.microsoft.com/office/drawing/2014/main" id="{DF3BF283-82B7-4CE9-88AB-21369004CCF1}"/>
              </a:ext>
            </a:extLst>
          </p:cNvPr>
          <p:cNvSpPr>
            <a:spLocks noGrp="1"/>
          </p:cNvSpPr>
          <p:nvPr>
            <p:ph type="sldNum" sz="quarter" idx="12"/>
          </p:nvPr>
        </p:nvSpPr>
        <p:spPr/>
        <p:txBody>
          <a:bodyPr/>
          <a:lstStyle/>
          <a:p>
            <a:fld id="{9AF9FF83-71C2-FD4D-8FDE-DA34BA3BFC1F}" type="slidenum">
              <a:rPr lang="de-DE" smtClean="0"/>
              <a:t>34</a:t>
            </a:fld>
            <a:endParaRPr lang="de-DE"/>
          </a:p>
        </p:txBody>
      </p:sp>
    </p:spTree>
    <p:extLst>
      <p:ext uri="{BB962C8B-B14F-4D97-AF65-F5344CB8AC3E}">
        <p14:creationId xmlns:p14="http://schemas.microsoft.com/office/powerpoint/2010/main" val="33310684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a:t>3. Wertungsbestimmungen – Allgemeines</a:t>
            </a:r>
          </a:p>
        </p:txBody>
      </p:sp>
      <p:sp>
        <p:nvSpPr>
          <p:cNvPr id="3" name="Inhaltsplatzhalter 2"/>
          <p:cNvSpPr>
            <a:spLocks noGrp="1"/>
          </p:cNvSpPr>
          <p:nvPr>
            <p:ph idx="1"/>
          </p:nvPr>
        </p:nvSpPr>
        <p:spPr/>
        <p:txBody>
          <a:bodyPr/>
          <a:lstStyle/>
          <a:p>
            <a:pPr marL="0" indent="0">
              <a:buNone/>
            </a:pPr>
            <a:endParaRPr lang="de-DE" b="1" u="sng" dirty="0">
              <a:solidFill>
                <a:srgbClr val="FF0000"/>
              </a:solidFill>
            </a:endParaRPr>
          </a:p>
          <a:p>
            <a:pPr marL="0" indent="0">
              <a:buNone/>
            </a:pPr>
            <a:endParaRPr lang="de-DE" b="1" u="sng" dirty="0"/>
          </a:p>
        </p:txBody>
      </p:sp>
      <p:pic>
        <p:nvPicPr>
          <p:cNvPr id="4" name="Bild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825625"/>
            <a:ext cx="7874285" cy="3461815"/>
          </a:xfrm>
          <a:prstGeom prst="rect">
            <a:avLst/>
          </a:prstGeom>
        </p:spPr>
      </p:pic>
      <p:sp>
        <p:nvSpPr>
          <p:cNvPr id="5" name="Foliennummernplatzhalter 4">
            <a:extLst>
              <a:ext uri="{FF2B5EF4-FFF2-40B4-BE49-F238E27FC236}">
                <a16:creationId xmlns:a16="http://schemas.microsoft.com/office/drawing/2014/main" id="{387DA183-48CD-4076-915D-446AEEF93981}"/>
              </a:ext>
            </a:extLst>
          </p:cNvPr>
          <p:cNvSpPr>
            <a:spLocks noGrp="1"/>
          </p:cNvSpPr>
          <p:nvPr>
            <p:ph type="sldNum" sz="quarter" idx="12"/>
          </p:nvPr>
        </p:nvSpPr>
        <p:spPr/>
        <p:txBody>
          <a:bodyPr/>
          <a:lstStyle/>
          <a:p>
            <a:fld id="{9AF9FF83-71C2-FD4D-8FDE-DA34BA3BFC1F}" type="slidenum">
              <a:rPr lang="de-DE" smtClean="0"/>
              <a:t>35</a:t>
            </a:fld>
            <a:endParaRPr lang="de-DE"/>
          </a:p>
        </p:txBody>
      </p:sp>
    </p:spTree>
    <p:extLst>
      <p:ext uri="{BB962C8B-B14F-4D97-AF65-F5344CB8AC3E}">
        <p14:creationId xmlns:p14="http://schemas.microsoft.com/office/powerpoint/2010/main" val="17406045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a:t>3. Wertungsbestimmungen – Abzüge</a:t>
            </a:r>
          </a:p>
        </p:txBody>
      </p:sp>
      <p:sp>
        <p:nvSpPr>
          <p:cNvPr id="3" name="Inhaltsplatzhalter 2"/>
          <p:cNvSpPr>
            <a:spLocks noGrp="1"/>
          </p:cNvSpPr>
          <p:nvPr>
            <p:ph idx="1"/>
          </p:nvPr>
        </p:nvSpPr>
        <p:spPr>
          <a:xfrm>
            <a:off x="838200" y="1825624"/>
            <a:ext cx="10515600" cy="4695825"/>
          </a:xfrm>
        </p:spPr>
        <p:txBody>
          <a:bodyPr>
            <a:normAutofit fontScale="92500" lnSpcReduction="20000"/>
          </a:bodyPr>
          <a:lstStyle/>
          <a:p>
            <a:pPr marL="0" indent="0">
              <a:buNone/>
            </a:pPr>
            <a:r>
              <a:rPr lang="de-DE" b="1" u="sng" dirty="0"/>
              <a:t>Maximal möglicher Abzug pro Element</a:t>
            </a:r>
          </a:p>
          <a:p>
            <a:pPr marL="0" indent="0">
              <a:buNone/>
            </a:pPr>
            <a:r>
              <a:rPr lang="de-DE" sz="2200" dirty="0"/>
              <a:t>Abzug pro gezeigtes Element ohne Sturz/Landung 				max. 0.80 Pt.</a:t>
            </a:r>
          </a:p>
          <a:p>
            <a:pPr marL="0" indent="0">
              <a:buNone/>
            </a:pPr>
            <a:r>
              <a:rPr lang="de-DE" sz="2200" dirty="0"/>
              <a:t>Alle in der Übung geturnten Elemente (egal ob zählend oder nicht) werden bewertet. (z.B. neu Strecksprung mit ½ Dr. am Boden ab K3)</a:t>
            </a:r>
          </a:p>
          <a:p>
            <a:pPr marL="0" indent="0">
              <a:buNone/>
            </a:pPr>
            <a:endParaRPr lang="de-DE" sz="2000" dirty="0">
              <a:solidFill>
                <a:srgbClr val="FF0000"/>
              </a:solidFill>
            </a:endParaRPr>
          </a:p>
          <a:p>
            <a:pPr marL="0" indent="0">
              <a:buNone/>
            </a:pPr>
            <a:r>
              <a:rPr lang="de-DE" b="1" u="sng" dirty="0"/>
              <a:t>Sturz</a:t>
            </a:r>
          </a:p>
          <a:p>
            <a:pPr marL="0" indent="0">
              <a:buNone/>
            </a:pPr>
            <a:r>
              <a:rPr lang="de-DE" sz="2200" dirty="0"/>
              <a:t>Sturz am, aufs oder vom Gerät						Abzug 0.40 Pt. </a:t>
            </a:r>
          </a:p>
          <a:p>
            <a:pPr marL="0" indent="0">
              <a:buNone/>
            </a:pPr>
            <a:r>
              <a:rPr lang="de-DE" sz="2200" dirty="0"/>
              <a:t>+ Technik und Haltung des geturnten Elementes </a:t>
            </a:r>
          </a:p>
          <a:p>
            <a:pPr marL="0" indent="0">
              <a:buNone/>
            </a:pPr>
            <a:r>
              <a:rPr lang="de-DE" sz="2200" dirty="0"/>
              <a:t>Eine durch Sturz unterbrochene Übung darf nicht wiederholt, jedoch an der Stelle fortgesetzt werden, wo der Stutz erfolgte. Nach dem Sturz kann die Endposition des Elements, welches zum Sturz führte, auch mit Trainerhilfe eingenommen werden und es wird von da an gewertet. Eine Wiederholung des Elementes wird nicht gewertet </a:t>
            </a:r>
            <a:r>
              <a:rPr lang="de-DE" sz="2200" dirty="0">
                <a:sym typeface="Wingdings"/>
              </a:rPr>
              <a:t> z.B. </a:t>
            </a:r>
            <a:r>
              <a:rPr lang="de-DE" sz="2200" dirty="0" err="1">
                <a:sym typeface="Wingdings"/>
              </a:rPr>
              <a:t>Bückumschwung</a:t>
            </a:r>
            <a:r>
              <a:rPr lang="de-DE" sz="2200" dirty="0">
                <a:sym typeface="Wingdings"/>
              </a:rPr>
              <a:t> wird erneut geturnt für den Unterschwung.</a:t>
            </a:r>
            <a:endParaRPr lang="de-DE" sz="2200" dirty="0"/>
          </a:p>
          <a:p>
            <a:pPr marL="0" indent="0">
              <a:buNone/>
            </a:pPr>
            <a:r>
              <a:rPr lang="de-DE" sz="2200" dirty="0">
                <a:solidFill>
                  <a:srgbClr val="FF0000"/>
                </a:solidFill>
              </a:rPr>
              <a:t>Das Touchieren des Gerätes (oder Boden) wird nicht als Sturz gewertet. Sofern der Bewegungsfluss des Elementes nicht sichtbar unterbrochen wird. </a:t>
            </a:r>
            <a:endParaRPr lang="de-DE" sz="2200" dirty="0"/>
          </a:p>
        </p:txBody>
      </p:sp>
      <p:sp>
        <p:nvSpPr>
          <p:cNvPr id="4" name="Foliennummernplatzhalter 3">
            <a:extLst>
              <a:ext uri="{FF2B5EF4-FFF2-40B4-BE49-F238E27FC236}">
                <a16:creationId xmlns:a16="http://schemas.microsoft.com/office/drawing/2014/main" id="{05EDF168-7B55-4E80-B4AF-F4A1EA055424}"/>
              </a:ext>
            </a:extLst>
          </p:cNvPr>
          <p:cNvSpPr>
            <a:spLocks noGrp="1"/>
          </p:cNvSpPr>
          <p:nvPr>
            <p:ph type="sldNum" sz="quarter" idx="12"/>
          </p:nvPr>
        </p:nvSpPr>
        <p:spPr/>
        <p:txBody>
          <a:bodyPr/>
          <a:lstStyle/>
          <a:p>
            <a:fld id="{9AF9FF83-71C2-FD4D-8FDE-DA34BA3BFC1F}" type="slidenum">
              <a:rPr lang="de-DE" smtClean="0"/>
              <a:t>36</a:t>
            </a:fld>
            <a:endParaRPr lang="de-DE"/>
          </a:p>
        </p:txBody>
      </p:sp>
    </p:spTree>
    <p:extLst>
      <p:ext uri="{BB962C8B-B14F-4D97-AF65-F5344CB8AC3E}">
        <p14:creationId xmlns:p14="http://schemas.microsoft.com/office/powerpoint/2010/main" val="35711734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fontScale="92500" lnSpcReduction="20000"/>
          </a:bodyPr>
          <a:lstStyle/>
          <a:p>
            <a:pPr marL="0" indent="0">
              <a:buNone/>
            </a:pPr>
            <a:r>
              <a:rPr lang="de-DE" b="1" u="sng" dirty="0"/>
              <a:t>Landung</a:t>
            </a:r>
          </a:p>
          <a:p>
            <a:pPr marL="0" indent="0">
              <a:buNone/>
            </a:pPr>
            <a:r>
              <a:rPr lang="de-DE" sz="2000" dirty="0"/>
              <a:t>Unkorrekte Landung 		</a:t>
            </a:r>
            <a:r>
              <a:rPr lang="de-DE" sz="2000" dirty="0">
                <a:solidFill>
                  <a:srgbClr val="FF0000"/>
                </a:solidFill>
              </a:rPr>
              <a:t> pro </a:t>
            </a:r>
            <a:r>
              <a:rPr lang="de-DE" sz="2000" dirty="0" err="1">
                <a:solidFill>
                  <a:srgbClr val="FF0000"/>
                </a:solidFill>
              </a:rPr>
              <a:t>Fussabdruck</a:t>
            </a:r>
            <a:r>
              <a:rPr lang="de-DE" sz="2000" dirty="0">
                <a:solidFill>
                  <a:srgbClr val="FF0000"/>
                </a:solidFill>
              </a:rPr>
              <a:t> Abzug je 0.10 Pt. </a:t>
            </a:r>
            <a:r>
              <a:rPr lang="de-DE" sz="2000" dirty="0"/>
              <a:t>		max. - 0.40 Pt.</a:t>
            </a:r>
          </a:p>
          <a:p>
            <a:pPr marL="0" indent="0">
              <a:buNone/>
            </a:pPr>
            <a:endParaRPr lang="de-DE" sz="2000" dirty="0"/>
          </a:p>
          <a:p>
            <a:pPr marL="0" indent="0">
              <a:buNone/>
            </a:pPr>
            <a:r>
              <a:rPr lang="de-DE" sz="2000" dirty="0"/>
              <a:t>Nur an Reck, Schaukelringen und Barren möglich (Ausnahme Sprung, </a:t>
            </a:r>
            <a:r>
              <a:rPr lang="de-DE" sz="2000" dirty="0">
                <a:solidFill>
                  <a:srgbClr val="FF0000"/>
                </a:solidFill>
              </a:rPr>
              <a:t>hier gilt diese Regel nicht</a:t>
            </a:r>
            <a:r>
              <a:rPr lang="de-DE" sz="2000" dirty="0"/>
              <a:t>, siehe 3.3.4.)</a:t>
            </a:r>
          </a:p>
          <a:p>
            <a:pPr marL="0" indent="0">
              <a:buNone/>
            </a:pPr>
            <a:r>
              <a:rPr lang="de-DE" sz="2000" dirty="0"/>
              <a:t>Am Boden maximaler Abzug über ganze Übung von 0.40 Pt. </a:t>
            </a:r>
          </a:p>
          <a:p>
            <a:pPr marL="0" indent="0">
              <a:buNone/>
            </a:pPr>
            <a:endParaRPr lang="de-DE" sz="2000" dirty="0"/>
          </a:p>
          <a:p>
            <a:pPr marL="0" indent="0">
              <a:buNone/>
            </a:pPr>
            <a:r>
              <a:rPr lang="de-DE" sz="2000" dirty="0"/>
              <a:t>Der Abzug wird definiert durch die Anzahl der zusätzlichen </a:t>
            </a:r>
          </a:p>
          <a:p>
            <a:pPr marL="0" indent="0">
              <a:buNone/>
            </a:pPr>
            <a:r>
              <a:rPr lang="de-DE" sz="2000" dirty="0" err="1"/>
              <a:t>Fussabdrücke</a:t>
            </a:r>
            <a:r>
              <a:rPr lang="de-DE" sz="2000" dirty="0"/>
              <a:t> nach der Landung auf der Matte ohne Sturz </a:t>
            </a:r>
          </a:p>
          <a:p>
            <a:pPr marL="0" indent="0">
              <a:buNone/>
            </a:pPr>
            <a:r>
              <a:rPr lang="de-DE" sz="2000" dirty="0"/>
              <a:t>(mehr als 2)</a:t>
            </a:r>
          </a:p>
          <a:p>
            <a:pPr marL="0" indent="0">
              <a:buNone/>
            </a:pPr>
            <a:endParaRPr lang="de-DE" sz="2000" dirty="0"/>
          </a:p>
          <a:p>
            <a:pPr marL="0" indent="0">
              <a:buNone/>
            </a:pPr>
            <a:r>
              <a:rPr lang="de-DE" sz="2000" dirty="0"/>
              <a:t>Entweder Sturz oder Landungsabzug (nicht kombinierbar)</a:t>
            </a:r>
          </a:p>
          <a:p>
            <a:pPr marL="0" indent="0">
              <a:buNone/>
            </a:pPr>
            <a:r>
              <a:rPr lang="de-DE" sz="2000" dirty="0"/>
              <a:t>							</a:t>
            </a:r>
          </a:p>
        </p:txBody>
      </p:sp>
      <p:pic>
        <p:nvPicPr>
          <p:cNvPr id="5" name="Bild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2989" y="3623411"/>
            <a:ext cx="4991637" cy="3011714"/>
          </a:xfrm>
          <a:prstGeom prst="rect">
            <a:avLst/>
          </a:prstGeom>
        </p:spPr>
      </p:pic>
      <p:sp>
        <p:nvSpPr>
          <p:cNvPr id="11" name="Titel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e-DE" sz="4000" dirty="0"/>
          </a:p>
        </p:txBody>
      </p:sp>
      <p:sp>
        <p:nvSpPr>
          <p:cNvPr id="13" name="Titel 1"/>
          <p:cNvSpPr>
            <a:spLocks noGrp="1"/>
          </p:cNvSpPr>
          <p:nvPr>
            <p:ph type="title"/>
          </p:nvPr>
        </p:nvSpPr>
        <p:spPr/>
        <p:txBody>
          <a:bodyPr>
            <a:normAutofit/>
          </a:bodyPr>
          <a:lstStyle/>
          <a:p>
            <a:r>
              <a:rPr lang="de-DE" sz="4000" dirty="0"/>
              <a:t>3. Wertungsbestimmungen – Abzüge</a:t>
            </a:r>
          </a:p>
        </p:txBody>
      </p:sp>
      <p:sp>
        <p:nvSpPr>
          <p:cNvPr id="2" name="Foliennummernplatzhalter 1">
            <a:extLst>
              <a:ext uri="{FF2B5EF4-FFF2-40B4-BE49-F238E27FC236}">
                <a16:creationId xmlns:a16="http://schemas.microsoft.com/office/drawing/2014/main" id="{777C6BDD-D529-4CC1-83A2-661DA768006C}"/>
              </a:ext>
            </a:extLst>
          </p:cNvPr>
          <p:cNvSpPr>
            <a:spLocks noGrp="1"/>
          </p:cNvSpPr>
          <p:nvPr>
            <p:ph type="sldNum" sz="quarter" idx="12"/>
          </p:nvPr>
        </p:nvSpPr>
        <p:spPr/>
        <p:txBody>
          <a:bodyPr/>
          <a:lstStyle/>
          <a:p>
            <a:fld id="{9AF9FF83-71C2-FD4D-8FDE-DA34BA3BFC1F}" type="slidenum">
              <a:rPr lang="de-DE" smtClean="0"/>
              <a:t>37</a:t>
            </a:fld>
            <a:endParaRPr lang="de-DE"/>
          </a:p>
        </p:txBody>
      </p:sp>
    </p:spTree>
    <p:extLst>
      <p:ext uri="{BB962C8B-B14F-4D97-AF65-F5344CB8AC3E}">
        <p14:creationId xmlns:p14="http://schemas.microsoft.com/office/powerpoint/2010/main" val="39040851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buNone/>
            </a:pPr>
            <a:r>
              <a:rPr lang="de-DE" b="1" u="sng" dirty="0"/>
              <a:t>Übungsausgang</a:t>
            </a:r>
          </a:p>
          <a:p>
            <a:pPr marL="0" indent="0">
              <a:buNone/>
            </a:pPr>
            <a:endParaRPr lang="de-DE" sz="2000" b="1" dirty="0"/>
          </a:p>
          <a:p>
            <a:pPr marL="0" indent="0">
              <a:buNone/>
            </a:pPr>
            <a:r>
              <a:rPr lang="de-DE" sz="2000" b="1" dirty="0"/>
              <a:t>Kategorie 1-4</a:t>
            </a:r>
          </a:p>
          <a:p>
            <a:pPr marL="0" indent="0">
              <a:buNone/>
            </a:pPr>
            <a:r>
              <a:rPr lang="de-DE" sz="2000" dirty="0"/>
              <a:t>Ausgang entspricht nicht der Kategorie 					Abzug 0.30 Pt. </a:t>
            </a:r>
          </a:p>
          <a:p>
            <a:pPr marL="0" indent="0">
              <a:buNone/>
            </a:pPr>
            <a:r>
              <a:rPr lang="de-DE" sz="2000" dirty="0">
                <a:solidFill>
                  <a:srgbClr val="FF0000"/>
                </a:solidFill>
              </a:rPr>
              <a:t>Kein Ausgang oder steht im K1-4 nicht zur Auswahl				Abzug 1.20 Pt.</a:t>
            </a:r>
            <a:r>
              <a:rPr lang="de-DE" sz="2000" dirty="0"/>
              <a:t> </a:t>
            </a:r>
          </a:p>
          <a:p>
            <a:pPr marL="0" indent="0">
              <a:buNone/>
            </a:pPr>
            <a:endParaRPr lang="de-DE" sz="2000" dirty="0"/>
          </a:p>
          <a:p>
            <a:pPr marL="0" indent="0">
              <a:buNone/>
            </a:pPr>
            <a:r>
              <a:rPr lang="de-DE" sz="2000" b="1" dirty="0"/>
              <a:t>Kategorie 5-7 und D/H</a:t>
            </a:r>
          </a:p>
          <a:p>
            <a:pPr marL="0" indent="0">
              <a:buNone/>
            </a:pPr>
            <a:r>
              <a:rPr lang="de-DE" sz="2000" dirty="0"/>
              <a:t>Ausgang entspricht nicht dem geforderten SW der Kategorie		  pro SW Abzug 0.30 Pt.</a:t>
            </a:r>
          </a:p>
          <a:p>
            <a:pPr marL="0" indent="0">
              <a:buNone/>
            </a:pPr>
            <a:r>
              <a:rPr lang="de-DE" sz="2000" dirty="0"/>
              <a:t>Kein Ausgang oder Basiselement als Ausgang				Abzug 1.20 Pt.</a:t>
            </a:r>
          </a:p>
          <a:p>
            <a:pPr marL="0" indent="0">
              <a:buNone/>
            </a:pPr>
            <a:endParaRPr lang="de-DE" sz="2000" dirty="0"/>
          </a:p>
        </p:txBody>
      </p:sp>
      <p:sp>
        <p:nvSpPr>
          <p:cNvPr id="4" name="Titel 1"/>
          <p:cNvSpPr>
            <a:spLocks noGrp="1"/>
          </p:cNvSpPr>
          <p:nvPr>
            <p:ph type="title"/>
          </p:nvPr>
        </p:nvSpPr>
        <p:spPr/>
        <p:txBody>
          <a:bodyPr>
            <a:normAutofit/>
          </a:bodyPr>
          <a:lstStyle/>
          <a:p>
            <a:r>
              <a:rPr lang="de-DE" sz="4000" dirty="0"/>
              <a:t>3. Wertungsbestimmungen – Abzüge</a:t>
            </a:r>
          </a:p>
        </p:txBody>
      </p:sp>
      <p:sp>
        <p:nvSpPr>
          <p:cNvPr id="2" name="Foliennummernplatzhalter 1">
            <a:extLst>
              <a:ext uri="{FF2B5EF4-FFF2-40B4-BE49-F238E27FC236}">
                <a16:creationId xmlns:a16="http://schemas.microsoft.com/office/drawing/2014/main" id="{73094C52-3B2B-4EAD-9ED0-69491C25AE79}"/>
              </a:ext>
            </a:extLst>
          </p:cNvPr>
          <p:cNvSpPr>
            <a:spLocks noGrp="1"/>
          </p:cNvSpPr>
          <p:nvPr>
            <p:ph type="sldNum" sz="quarter" idx="12"/>
          </p:nvPr>
        </p:nvSpPr>
        <p:spPr/>
        <p:txBody>
          <a:bodyPr/>
          <a:lstStyle/>
          <a:p>
            <a:fld id="{9AF9FF83-71C2-FD4D-8FDE-DA34BA3BFC1F}" type="slidenum">
              <a:rPr lang="de-DE" smtClean="0"/>
              <a:t>38</a:t>
            </a:fld>
            <a:endParaRPr lang="de-DE"/>
          </a:p>
        </p:txBody>
      </p:sp>
    </p:spTree>
    <p:extLst>
      <p:ext uri="{BB962C8B-B14F-4D97-AF65-F5344CB8AC3E}">
        <p14:creationId xmlns:p14="http://schemas.microsoft.com/office/powerpoint/2010/main" val="15315456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buNone/>
            </a:pPr>
            <a:r>
              <a:rPr lang="de-DE" b="1" u="sng" dirty="0"/>
              <a:t>Hilfeleistungen</a:t>
            </a:r>
          </a:p>
          <a:p>
            <a:pPr marL="0" indent="0">
              <a:buNone/>
            </a:pPr>
            <a:endParaRPr lang="de-DE" b="1" u="sng" dirty="0"/>
          </a:p>
          <a:p>
            <a:pPr marL="0" indent="0">
              <a:buNone/>
            </a:pPr>
            <a:r>
              <a:rPr lang="de-DE" sz="2000" b="1" dirty="0"/>
              <a:t>Kategorie 1-4 </a:t>
            </a:r>
          </a:p>
          <a:p>
            <a:pPr marL="0" indent="0">
              <a:buNone/>
            </a:pPr>
            <a:r>
              <a:rPr lang="de-DE" sz="2000" dirty="0"/>
              <a:t>Verbale Hilfe oder </a:t>
            </a:r>
            <a:r>
              <a:rPr lang="de-DE" sz="2000" dirty="0">
                <a:solidFill>
                  <a:srgbClr val="FF0000"/>
                </a:solidFill>
              </a:rPr>
              <a:t>Hilfe durch Zeichen </a:t>
            </a:r>
            <a:r>
              <a:rPr lang="de-DE" sz="2000" dirty="0"/>
              <a:t>					Abzug je 0.20 Pt. </a:t>
            </a:r>
          </a:p>
          <a:p>
            <a:pPr marL="0" indent="0">
              <a:buNone/>
            </a:pPr>
            <a:r>
              <a:rPr lang="de-DE" sz="2000" dirty="0"/>
              <a:t>Aktive Hilfe								Abzug je 0.40 Pt.</a:t>
            </a:r>
          </a:p>
          <a:p>
            <a:pPr marL="0" indent="0">
              <a:buNone/>
            </a:pPr>
            <a:endParaRPr lang="de-DE" sz="2000" dirty="0"/>
          </a:p>
          <a:p>
            <a:pPr marL="0" indent="0">
              <a:buNone/>
            </a:pPr>
            <a:r>
              <a:rPr lang="de-DE" sz="2000" b="1" dirty="0"/>
              <a:t>Kategorie 5-7 und D/H</a:t>
            </a:r>
          </a:p>
          <a:p>
            <a:pPr marL="0" indent="0">
              <a:buNone/>
            </a:pPr>
            <a:r>
              <a:rPr lang="de-DE" sz="2000" dirty="0"/>
              <a:t>Verbale Hilfe oder </a:t>
            </a:r>
            <a:r>
              <a:rPr lang="de-DE" sz="2000" dirty="0">
                <a:solidFill>
                  <a:srgbClr val="FF0000"/>
                </a:solidFill>
              </a:rPr>
              <a:t>Hilfe durch Zeichen </a:t>
            </a:r>
            <a:r>
              <a:rPr lang="de-DE" sz="2000" dirty="0"/>
              <a:t>					</a:t>
            </a:r>
            <a:r>
              <a:rPr lang="de-DE" sz="2000" dirty="0">
                <a:solidFill>
                  <a:srgbClr val="FF0000"/>
                </a:solidFill>
              </a:rPr>
              <a:t>Abzug je 0.40 Pt. </a:t>
            </a:r>
          </a:p>
          <a:p>
            <a:pPr marL="0" indent="0">
              <a:buNone/>
            </a:pPr>
            <a:r>
              <a:rPr lang="de-DE" sz="2000" dirty="0"/>
              <a:t>Aktive Hilfe								Abzug je 0.80 Pt.</a:t>
            </a:r>
          </a:p>
          <a:p>
            <a:pPr marL="0" indent="0">
              <a:buNone/>
            </a:pPr>
            <a:endParaRPr lang="de-DE" sz="2000" b="1" dirty="0"/>
          </a:p>
        </p:txBody>
      </p:sp>
      <p:sp>
        <p:nvSpPr>
          <p:cNvPr id="4" name="Titel 1"/>
          <p:cNvSpPr>
            <a:spLocks noGrp="1"/>
          </p:cNvSpPr>
          <p:nvPr>
            <p:ph type="title"/>
          </p:nvPr>
        </p:nvSpPr>
        <p:spPr/>
        <p:txBody>
          <a:bodyPr>
            <a:normAutofit/>
          </a:bodyPr>
          <a:lstStyle/>
          <a:p>
            <a:r>
              <a:rPr lang="de-DE" sz="4000" dirty="0"/>
              <a:t>3. Wertungsbestimmungen – Abzüge</a:t>
            </a:r>
          </a:p>
        </p:txBody>
      </p:sp>
      <p:sp>
        <p:nvSpPr>
          <p:cNvPr id="2" name="Foliennummernplatzhalter 1">
            <a:extLst>
              <a:ext uri="{FF2B5EF4-FFF2-40B4-BE49-F238E27FC236}">
                <a16:creationId xmlns:a16="http://schemas.microsoft.com/office/drawing/2014/main" id="{2218C0E7-4114-4B99-B0B0-4757B44E10E4}"/>
              </a:ext>
            </a:extLst>
          </p:cNvPr>
          <p:cNvSpPr>
            <a:spLocks noGrp="1"/>
          </p:cNvSpPr>
          <p:nvPr>
            <p:ph type="sldNum" sz="quarter" idx="12"/>
          </p:nvPr>
        </p:nvSpPr>
        <p:spPr/>
        <p:txBody>
          <a:bodyPr/>
          <a:lstStyle/>
          <a:p>
            <a:fld id="{9AF9FF83-71C2-FD4D-8FDE-DA34BA3BFC1F}" type="slidenum">
              <a:rPr lang="de-DE" smtClean="0"/>
              <a:t>39</a:t>
            </a:fld>
            <a:endParaRPr lang="de-DE"/>
          </a:p>
        </p:txBody>
      </p:sp>
    </p:spTree>
    <p:extLst>
      <p:ext uri="{BB962C8B-B14F-4D97-AF65-F5344CB8AC3E}">
        <p14:creationId xmlns:p14="http://schemas.microsoft.com/office/powerpoint/2010/main" val="2483998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a:t>1. Gerätespezifische Anpassungen</a:t>
            </a:r>
          </a:p>
        </p:txBody>
      </p:sp>
      <p:sp>
        <p:nvSpPr>
          <p:cNvPr id="3" name="Inhaltsplatzhalter 2"/>
          <p:cNvSpPr>
            <a:spLocks noGrp="1"/>
          </p:cNvSpPr>
          <p:nvPr>
            <p:ph idx="1"/>
          </p:nvPr>
        </p:nvSpPr>
        <p:spPr>
          <a:xfrm>
            <a:off x="838200" y="1825624"/>
            <a:ext cx="10515600" cy="4821755"/>
          </a:xfrm>
        </p:spPr>
        <p:txBody>
          <a:bodyPr>
            <a:normAutofit/>
          </a:bodyPr>
          <a:lstStyle/>
          <a:p>
            <a:pPr marL="0" indent="0">
              <a:buNone/>
            </a:pPr>
            <a:endParaRPr lang="de-DE" dirty="0">
              <a:effectLst/>
            </a:endParaRPr>
          </a:p>
          <a:p>
            <a:endParaRPr lang="de-DE" dirty="0"/>
          </a:p>
          <a:p>
            <a:endParaRPr lang="de-DE" dirty="0">
              <a:effectLst/>
            </a:endParaRPr>
          </a:p>
          <a:p>
            <a:endParaRPr lang="de-DE" dirty="0"/>
          </a:p>
          <a:p>
            <a:endParaRPr lang="de-DE" dirty="0">
              <a:effectLst/>
            </a:endParaRPr>
          </a:p>
          <a:p>
            <a:pPr marL="0" indent="0">
              <a:buNone/>
            </a:pPr>
            <a:endParaRPr lang="de-DE" sz="2200" b="1" dirty="0">
              <a:solidFill>
                <a:schemeClr val="accent1"/>
              </a:solidFill>
            </a:endParaRPr>
          </a:p>
          <a:p>
            <a:pPr marL="0" indent="0">
              <a:buNone/>
            </a:pPr>
            <a:r>
              <a:rPr lang="de-DE" sz="2200" b="1" dirty="0">
                <a:solidFill>
                  <a:schemeClr val="accent1"/>
                </a:solidFill>
              </a:rPr>
              <a:t>Übung SR K1: </a:t>
            </a:r>
            <a:r>
              <a:rPr lang="de-DE" sz="2200" dirty="0">
                <a:solidFill>
                  <a:schemeClr val="accent1"/>
                </a:solidFill>
              </a:rPr>
              <a:t>Selbstständiges Heben in den </a:t>
            </a:r>
            <a:r>
              <a:rPr lang="de-DE" sz="2200" dirty="0" err="1">
                <a:solidFill>
                  <a:schemeClr val="accent1"/>
                </a:solidFill>
              </a:rPr>
              <a:t>Sturzh</a:t>
            </a:r>
            <a:r>
              <a:rPr lang="de-DE" sz="2200" dirty="0">
                <a:solidFill>
                  <a:schemeClr val="accent1"/>
                </a:solidFill>
              </a:rPr>
              <a:t>., Ziehen oder Anstossen durch Trainer, dann Loslassen, Rückschaukeln im </a:t>
            </a:r>
            <a:r>
              <a:rPr lang="de-DE" sz="2200" dirty="0" err="1">
                <a:solidFill>
                  <a:schemeClr val="accent1"/>
                </a:solidFill>
              </a:rPr>
              <a:t>Sturzh</a:t>
            </a:r>
            <a:r>
              <a:rPr lang="de-DE" sz="2200" dirty="0">
                <a:solidFill>
                  <a:schemeClr val="accent1"/>
                </a:solidFill>
              </a:rPr>
              <a:t>., Abschwingen, Rückschaukeln, Vorschaukeln, Rückschaukeln, Vorschaukeln, Rückschaukeln z. Niedersprung</a:t>
            </a:r>
          </a:p>
        </p:txBody>
      </p:sp>
      <p:pic>
        <p:nvPicPr>
          <p:cNvPr id="4" name="Bild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825624"/>
            <a:ext cx="7262091" cy="2375608"/>
          </a:xfrm>
          <a:prstGeom prst="rect">
            <a:avLst/>
          </a:prstGeom>
        </p:spPr>
      </p:pic>
      <p:sp>
        <p:nvSpPr>
          <p:cNvPr id="5" name="Foliennummernplatzhalter 4">
            <a:extLst>
              <a:ext uri="{FF2B5EF4-FFF2-40B4-BE49-F238E27FC236}">
                <a16:creationId xmlns:a16="http://schemas.microsoft.com/office/drawing/2014/main" id="{FE6FBF15-7E92-4D86-8645-201560388528}"/>
              </a:ext>
            </a:extLst>
          </p:cNvPr>
          <p:cNvSpPr>
            <a:spLocks noGrp="1"/>
          </p:cNvSpPr>
          <p:nvPr>
            <p:ph type="sldNum" sz="quarter" idx="12"/>
          </p:nvPr>
        </p:nvSpPr>
        <p:spPr/>
        <p:txBody>
          <a:bodyPr/>
          <a:lstStyle/>
          <a:p>
            <a:fld id="{9AF9FF83-71C2-FD4D-8FDE-DA34BA3BFC1F}" type="slidenum">
              <a:rPr lang="de-DE" smtClean="0"/>
              <a:t>4</a:t>
            </a:fld>
            <a:endParaRPr lang="de-DE"/>
          </a:p>
        </p:txBody>
      </p:sp>
    </p:spTree>
    <p:extLst>
      <p:ext uri="{BB962C8B-B14F-4D97-AF65-F5344CB8AC3E}">
        <p14:creationId xmlns:p14="http://schemas.microsoft.com/office/powerpoint/2010/main" val="31983378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F57B7D-BDCE-4E79-A1B4-8B1F7CB7FBE7}"/>
              </a:ext>
            </a:extLst>
          </p:cNvPr>
          <p:cNvSpPr>
            <a:spLocks noGrp="1"/>
          </p:cNvSpPr>
          <p:nvPr>
            <p:ph type="title"/>
          </p:nvPr>
        </p:nvSpPr>
        <p:spPr>
          <a:xfrm>
            <a:off x="731875" y="2580019"/>
            <a:ext cx="10515600" cy="1325563"/>
          </a:xfrm>
        </p:spPr>
        <p:txBody>
          <a:bodyPr/>
          <a:lstStyle/>
          <a:p>
            <a:r>
              <a:rPr lang="de-CH" b="1" dirty="0"/>
              <a:t>Zeit für Fragen oder Anregungen!</a:t>
            </a:r>
          </a:p>
        </p:txBody>
      </p:sp>
      <p:sp>
        <p:nvSpPr>
          <p:cNvPr id="3" name="Foliennummernplatzhalter 2">
            <a:extLst>
              <a:ext uri="{FF2B5EF4-FFF2-40B4-BE49-F238E27FC236}">
                <a16:creationId xmlns:a16="http://schemas.microsoft.com/office/drawing/2014/main" id="{282393E5-9E54-4EA4-BB4F-8BE97041EF78}"/>
              </a:ext>
            </a:extLst>
          </p:cNvPr>
          <p:cNvSpPr>
            <a:spLocks noGrp="1"/>
          </p:cNvSpPr>
          <p:nvPr>
            <p:ph type="sldNum" sz="quarter" idx="12"/>
          </p:nvPr>
        </p:nvSpPr>
        <p:spPr/>
        <p:txBody>
          <a:bodyPr/>
          <a:lstStyle/>
          <a:p>
            <a:fld id="{9AF9FF83-71C2-FD4D-8FDE-DA34BA3BFC1F}" type="slidenum">
              <a:rPr lang="de-DE" smtClean="0"/>
              <a:t>40</a:t>
            </a:fld>
            <a:endParaRPr lang="de-DE"/>
          </a:p>
        </p:txBody>
      </p:sp>
    </p:spTree>
    <p:extLst>
      <p:ext uri="{BB962C8B-B14F-4D97-AF65-F5344CB8AC3E}">
        <p14:creationId xmlns:p14="http://schemas.microsoft.com/office/powerpoint/2010/main" val="3964601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buNone/>
            </a:pPr>
            <a:r>
              <a:rPr lang="de-DE" b="1" u="sng" dirty="0"/>
              <a:t>Schaukelringe </a:t>
            </a:r>
          </a:p>
          <a:p>
            <a:pPr marL="0" indent="0">
              <a:buNone/>
            </a:pPr>
            <a:r>
              <a:rPr lang="de-DE" sz="2000" dirty="0"/>
              <a:t>Kategorie 1: 	Rück- und Vorschaukeln im Hang 		2 mal</a:t>
            </a:r>
          </a:p>
          <a:p>
            <a:pPr marL="0" indent="0">
              <a:lnSpc>
                <a:spcPct val="100000"/>
              </a:lnSpc>
              <a:buNone/>
            </a:pPr>
            <a:r>
              <a:rPr lang="de-DE" sz="2000" dirty="0"/>
              <a:t>Kategorie 4: 	Vorschaukeln im Sturzhang </a:t>
            </a:r>
            <a:r>
              <a:rPr lang="de-DE" sz="2000" dirty="0">
                <a:solidFill>
                  <a:srgbClr val="FF0000"/>
                </a:solidFill>
              </a:rPr>
              <a:t>geb./gegr. </a:t>
            </a:r>
            <a:br>
              <a:rPr lang="de-DE" sz="2000" dirty="0"/>
            </a:br>
            <a:r>
              <a:rPr lang="de-DE" sz="2000" dirty="0"/>
              <a:t>		und Senken zum Hang 			(neu  definiert)</a:t>
            </a:r>
          </a:p>
          <a:p>
            <a:pPr marL="0" indent="0">
              <a:buNone/>
            </a:pPr>
            <a:r>
              <a:rPr lang="de-DE" sz="2000" dirty="0"/>
              <a:t>		Vorschaukeln im Sturzhang </a:t>
            </a:r>
            <a:r>
              <a:rPr lang="de-DE" sz="2000" dirty="0">
                <a:solidFill>
                  <a:srgbClr val="FF0000"/>
                </a:solidFill>
              </a:rPr>
              <a:t>geb./gegr.. </a:t>
            </a:r>
            <a:r>
              <a:rPr lang="de-DE" sz="2000" dirty="0"/>
              <a:t>							und Senken zum Hang mit ½ Dr.		(neu  definiert)</a:t>
            </a:r>
          </a:p>
          <a:p>
            <a:pPr marL="0" indent="0">
              <a:buNone/>
            </a:pPr>
            <a:endParaRPr lang="de-DE" sz="2000" dirty="0">
              <a:solidFill>
                <a:srgbClr val="FFC000"/>
              </a:solidFill>
            </a:endParaRPr>
          </a:p>
        </p:txBody>
      </p:sp>
      <p:sp>
        <p:nvSpPr>
          <p:cNvPr id="4" name="Titel 1"/>
          <p:cNvSpPr>
            <a:spLocks noGrp="1"/>
          </p:cNvSpPr>
          <p:nvPr>
            <p:ph type="title"/>
          </p:nvPr>
        </p:nvSpPr>
        <p:spPr/>
        <p:txBody>
          <a:bodyPr>
            <a:normAutofit/>
          </a:bodyPr>
          <a:lstStyle/>
          <a:p>
            <a:r>
              <a:rPr lang="de-DE" sz="4000" dirty="0"/>
              <a:t>1. Gerätespezifische Anpassungen</a:t>
            </a:r>
          </a:p>
        </p:txBody>
      </p:sp>
      <p:sp>
        <p:nvSpPr>
          <p:cNvPr id="2" name="Foliennummernplatzhalter 1">
            <a:extLst>
              <a:ext uri="{FF2B5EF4-FFF2-40B4-BE49-F238E27FC236}">
                <a16:creationId xmlns:a16="http://schemas.microsoft.com/office/drawing/2014/main" id="{510676B2-1C26-46C6-840C-6D8204FA2D93}"/>
              </a:ext>
            </a:extLst>
          </p:cNvPr>
          <p:cNvSpPr>
            <a:spLocks noGrp="1"/>
          </p:cNvSpPr>
          <p:nvPr>
            <p:ph type="sldNum" sz="quarter" idx="12"/>
          </p:nvPr>
        </p:nvSpPr>
        <p:spPr/>
        <p:txBody>
          <a:bodyPr/>
          <a:lstStyle/>
          <a:p>
            <a:fld id="{9AF9FF83-71C2-FD4D-8FDE-DA34BA3BFC1F}" type="slidenum">
              <a:rPr lang="de-DE" smtClean="0"/>
              <a:t>5</a:t>
            </a:fld>
            <a:endParaRPr lang="de-DE"/>
          </a:p>
        </p:txBody>
      </p:sp>
    </p:spTree>
    <p:extLst>
      <p:ext uri="{BB962C8B-B14F-4D97-AF65-F5344CB8AC3E}">
        <p14:creationId xmlns:p14="http://schemas.microsoft.com/office/powerpoint/2010/main" val="340342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100" y="2526290"/>
            <a:ext cx="6130964" cy="3553757"/>
          </a:xfrm>
        </p:spPr>
      </p:pic>
      <p:sp>
        <p:nvSpPr>
          <p:cNvPr id="4" name="Titel 1"/>
          <p:cNvSpPr>
            <a:spLocks noGrp="1"/>
          </p:cNvSpPr>
          <p:nvPr>
            <p:ph type="title"/>
          </p:nvPr>
        </p:nvSpPr>
        <p:spPr/>
        <p:txBody>
          <a:bodyPr>
            <a:normAutofit/>
          </a:bodyPr>
          <a:lstStyle/>
          <a:p>
            <a:r>
              <a:rPr lang="de-DE" sz="4000" dirty="0"/>
              <a:t>1. Gerätespezifische Anpassungen</a:t>
            </a:r>
          </a:p>
        </p:txBody>
      </p:sp>
      <p:sp>
        <p:nvSpPr>
          <p:cNvPr id="8" name="Textfeld 7"/>
          <p:cNvSpPr txBox="1"/>
          <p:nvPr/>
        </p:nvSpPr>
        <p:spPr>
          <a:xfrm>
            <a:off x="838199" y="1690688"/>
            <a:ext cx="5094767" cy="461665"/>
          </a:xfrm>
          <a:prstGeom prst="rect">
            <a:avLst/>
          </a:prstGeom>
          <a:noFill/>
        </p:spPr>
        <p:txBody>
          <a:bodyPr wrap="square" rtlCol="0">
            <a:spAutoFit/>
          </a:bodyPr>
          <a:lstStyle/>
          <a:p>
            <a:r>
              <a:rPr lang="de-DE" sz="2400" b="1" dirty="0">
                <a:solidFill>
                  <a:srgbClr val="FF0000"/>
                </a:solidFill>
              </a:rPr>
              <a:t>Kategorie 1 und 2 neu mit Booster! </a:t>
            </a:r>
          </a:p>
        </p:txBody>
      </p:sp>
      <p:pic>
        <p:nvPicPr>
          <p:cNvPr id="9" name="Bild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2586" y="2466046"/>
            <a:ext cx="5959414" cy="3614001"/>
          </a:xfrm>
          <a:prstGeom prst="rect">
            <a:avLst/>
          </a:prstGeom>
        </p:spPr>
      </p:pic>
      <p:sp>
        <p:nvSpPr>
          <p:cNvPr id="2" name="Foliennummernplatzhalter 1">
            <a:extLst>
              <a:ext uri="{FF2B5EF4-FFF2-40B4-BE49-F238E27FC236}">
                <a16:creationId xmlns:a16="http://schemas.microsoft.com/office/drawing/2014/main" id="{CE8CD7EF-B862-44AB-BD7E-34D82BEC61C4}"/>
              </a:ext>
            </a:extLst>
          </p:cNvPr>
          <p:cNvSpPr>
            <a:spLocks noGrp="1"/>
          </p:cNvSpPr>
          <p:nvPr>
            <p:ph type="sldNum" sz="quarter" idx="12"/>
          </p:nvPr>
        </p:nvSpPr>
        <p:spPr/>
        <p:txBody>
          <a:bodyPr/>
          <a:lstStyle/>
          <a:p>
            <a:fld id="{9AF9FF83-71C2-FD4D-8FDE-DA34BA3BFC1F}" type="slidenum">
              <a:rPr lang="de-DE" smtClean="0"/>
              <a:t>6</a:t>
            </a:fld>
            <a:endParaRPr lang="de-DE"/>
          </a:p>
        </p:txBody>
      </p:sp>
    </p:spTree>
    <p:extLst>
      <p:ext uri="{BB962C8B-B14F-4D97-AF65-F5344CB8AC3E}">
        <p14:creationId xmlns:p14="http://schemas.microsoft.com/office/powerpoint/2010/main" val="538392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a:t>1. Gerätespezifische Anpassungen</a:t>
            </a:r>
          </a:p>
        </p:txBody>
      </p:sp>
      <p:sp>
        <p:nvSpPr>
          <p:cNvPr id="3" name="Inhaltsplatzhalter 2"/>
          <p:cNvSpPr>
            <a:spLocks noGrp="1"/>
          </p:cNvSpPr>
          <p:nvPr>
            <p:ph idx="1"/>
          </p:nvPr>
        </p:nvSpPr>
        <p:spPr/>
        <p:txBody>
          <a:bodyPr/>
          <a:lstStyle/>
          <a:p>
            <a:pPr marL="0" indent="0">
              <a:buNone/>
            </a:pPr>
            <a:r>
              <a:rPr lang="de-DE" b="1" u="sng" dirty="0"/>
              <a:t>Sprung</a:t>
            </a:r>
          </a:p>
          <a:p>
            <a:pPr marL="0" indent="0">
              <a:buNone/>
            </a:pPr>
            <a:r>
              <a:rPr lang="de-DE" sz="2000" dirty="0"/>
              <a:t>K1-K5 und D/H zählt der bessere der beiden Sprünge.</a:t>
            </a:r>
          </a:p>
          <a:p>
            <a:pPr marL="0" indent="0">
              <a:buNone/>
            </a:pPr>
            <a:r>
              <a:rPr lang="de-DE" sz="2000" dirty="0">
                <a:solidFill>
                  <a:srgbClr val="FF0000"/>
                </a:solidFill>
              </a:rPr>
              <a:t>K6-7 zählt der Durchschnitt der beiden Sprünge.</a:t>
            </a:r>
          </a:p>
          <a:p>
            <a:pPr marL="0" indent="0">
              <a:buNone/>
            </a:pPr>
            <a:r>
              <a:rPr lang="de-DE" sz="2000" dirty="0">
                <a:solidFill>
                  <a:srgbClr val="FF0000"/>
                </a:solidFill>
              </a:rPr>
              <a:t>z.B. 8.65 + 8.20 = 16.85 : 2 = 8.425 </a:t>
            </a:r>
            <a:r>
              <a:rPr lang="de-DE" sz="2000" dirty="0">
                <a:solidFill>
                  <a:srgbClr val="FF0000"/>
                </a:solidFill>
                <a:sym typeface="Wingdings"/>
              </a:rPr>
              <a:t> Kanton Schwyz Note 8.45 </a:t>
            </a:r>
          </a:p>
          <a:p>
            <a:pPr marL="0" indent="0">
              <a:buNone/>
            </a:pPr>
            <a:r>
              <a:rPr lang="de-DE" sz="2000" dirty="0">
                <a:sym typeface="Wingdings"/>
              </a:rPr>
              <a:t>Wenn ein Sprung nicht dem verlangten SW entspricht		Abzug 3.00 Pt. </a:t>
            </a:r>
          </a:p>
          <a:p>
            <a:pPr marL="0" indent="0">
              <a:buNone/>
            </a:pPr>
            <a:r>
              <a:rPr lang="de-DE" sz="2000" dirty="0">
                <a:solidFill>
                  <a:srgbClr val="FF0000"/>
                </a:solidFill>
                <a:sym typeface="Wingdings"/>
              </a:rPr>
              <a:t>Wenn der Sprung nicht der Kategorie 1-4 entspricht			Abzug 3.00 Pt.</a:t>
            </a:r>
          </a:p>
          <a:p>
            <a:pPr marL="0" indent="0">
              <a:buNone/>
            </a:pPr>
            <a:endParaRPr lang="de-DE" sz="2000" dirty="0">
              <a:solidFill>
                <a:srgbClr val="FF0000"/>
              </a:solidFill>
              <a:sym typeface="Wingdings"/>
            </a:endParaRPr>
          </a:p>
          <a:p>
            <a:pPr marL="0" indent="0">
              <a:buNone/>
            </a:pPr>
            <a:r>
              <a:rPr lang="de-DE" sz="2000" dirty="0">
                <a:sym typeface="Wingdings"/>
              </a:rPr>
              <a:t>Landung (Ausnahme von der Schrittregel) 				Abzug max. 0.40 Pt.</a:t>
            </a:r>
            <a:endParaRPr lang="de-DE" sz="2000" dirty="0"/>
          </a:p>
        </p:txBody>
      </p:sp>
      <p:sp>
        <p:nvSpPr>
          <p:cNvPr id="4" name="Foliennummernplatzhalter 3">
            <a:extLst>
              <a:ext uri="{FF2B5EF4-FFF2-40B4-BE49-F238E27FC236}">
                <a16:creationId xmlns:a16="http://schemas.microsoft.com/office/drawing/2014/main" id="{2631B50F-67AC-4156-A72B-3056F531372A}"/>
              </a:ext>
            </a:extLst>
          </p:cNvPr>
          <p:cNvSpPr>
            <a:spLocks noGrp="1"/>
          </p:cNvSpPr>
          <p:nvPr>
            <p:ph type="sldNum" sz="quarter" idx="12"/>
          </p:nvPr>
        </p:nvSpPr>
        <p:spPr/>
        <p:txBody>
          <a:bodyPr/>
          <a:lstStyle/>
          <a:p>
            <a:fld id="{9AF9FF83-71C2-FD4D-8FDE-DA34BA3BFC1F}" type="slidenum">
              <a:rPr lang="de-DE" smtClean="0"/>
              <a:t>7</a:t>
            </a:fld>
            <a:endParaRPr lang="de-DE"/>
          </a:p>
        </p:txBody>
      </p:sp>
    </p:spTree>
    <p:extLst>
      <p:ext uri="{BB962C8B-B14F-4D97-AF65-F5344CB8AC3E}">
        <p14:creationId xmlns:p14="http://schemas.microsoft.com/office/powerpoint/2010/main" val="1085335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pPr marL="0" indent="0">
              <a:buNone/>
            </a:pPr>
            <a:r>
              <a:rPr lang="de-DE" b="1" u="sng" dirty="0"/>
              <a:t>Barren</a:t>
            </a:r>
          </a:p>
          <a:p>
            <a:pPr marL="0" indent="0">
              <a:buNone/>
            </a:pPr>
            <a:r>
              <a:rPr lang="de-DE" sz="2000" dirty="0"/>
              <a:t>Barrenhöhe: mind. brusthoch (ab Matte in der Mitte der Holmen)</a:t>
            </a:r>
          </a:p>
          <a:p>
            <a:pPr marL="0" indent="0">
              <a:buNone/>
            </a:pPr>
            <a:r>
              <a:rPr lang="de-DE" sz="2000" dirty="0"/>
              <a:t>Eingänge: ab Minitrampolin oder </a:t>
            </a:r>
            <a:r>
              <a:rPr lang="de-DE" sz="2000" dirty="0" err="1"/>
              <a:t>Reutherbrett</a:t>
            </a:r>
            <a:r>
              <a:rPr lang="de-DE" sz="2000" dirty="0"/>
              <a:t> erlaubt (Anzahl Sprünge frei)</a:t>
            </a:r>
          </a:p>
          <a:p>
            <a:pPr marL="0" indent="0">
              <a:buNone/>
            </a:pPr>
            <a:r>
              <a:rPr lang="de-DE" sz="2000" dirty="0"/>
              <a:t>Kategorie 3:  Ab Minitramp: Wende zum </a:t>
            </a:r>
            <a:r>
              <a:rPr lang="de-DE" sz="2000" dirty="0" err="1"/>
              <a:t>Vschwg</a:t>
            </a:r>
            <a:r>
              <a:rPr lang="de-DE" sz="2000" dirty="0"/>
              <a:t>. (mind. 45°) </a:t>
            </a:r>
            <a:r>
              <a:rPr lang="de-DE" sz="2000" dirty="0">
                <a:solidFill>
                  <a:srgbClr val="FF0000"/>
                </a:solidFill>
              </a:rPr>
              <a:t>(gestrichen)</a:t>
            </a:r>
          </a:p>
          <a:p>
            <a:pPr marL="0" indent="0">
              <a:buNone/>
            </a:pPr>
            <a:r>
              <a:rPr lang="de-DE" sz="2000" dirty="0"/>
              <a:t>	        Heben der Beine zum </a:t>
            </a:r>
            <a:r>
              <a:rPr lang="de-DE" sz="2000" dirty="0" err="1"/>
              <a:t>Rschwg</a:t>
            </a:r>
            <a:r>
              <a:rPr lang="de-DE" sz="2000" dirty="0"/>
              <a:t>: aus Grätschsitz oder </a:t>
            </a:r>
            <a:r>
              <a:rPr lang="de-DE" sz="2000" dirty="0">
                <a:solidFill>
                  <a:srgbClr val="FF0000"/>
                </a:solidFill>
              </a:rPr>
              <a:t>aus Winkelstütz (neu definiert)</a:t>
            </a:r>
          </a:p>
          <a:p>
            <a:pPr marL="0" indent="0">
              <a:buNone/>
            </a:pPr>
            <a:endParaRPr lang="de-DE" sz="2000" dirty="0"/>
          </a:p>
        </p:txBody>
      </p:sp>
      <p:sp>
        <p:nvSpPr>
          <p:cNvPr id="4" name="Titel 1"/>
          <p:cNvSpPr>
            <a:spLocks noGrp="1"/>
          </p:cNvSpPr>
          <p:nvPr>
            <p:ph type="title"/>
          </p:nvPr>
        </p:nvSpPr>
        <p:spPr/>
        <p:txBody>
          <a:bodyPr>
            <a:normAutofit/>
          </a:bodyPr>
          <a:lstStyle/>
          <a:p>
            <a:r>
              <a:rPr lang="de-DE" sz="4000" dirty="0"/>
              <a:t>1. Gerätespezifische Anpassungen</a:t>
            </a:r>
          </a:p>
        </p:txBody>
      </p:sp>
      <p:sp>
        <p:nvSpPr>
          <p:cNvPr id="2" name="Foliennummernplatzhalter 1">
            <a:extLst>
              <a:ext uri="{FF2B5EF4-FFF2-40B4-BE49-F238E27FC236}">
                <a16:creationId xmlns:a16="http://schemas.microsoft.com/office/drawing/2014/main" id="{4DA7FC05-71DE-4614-B795-EAC5EE67ACE9}"/>
              </a:ext>
            </a:extLst>
          </p:cNvPr>
          <p:cNvSpPr>
            <a:spLocks noGrp="1"/>
          </p:cNvSpPr>
          <p:nvPr>
            <p:ph type="sldNum" sz="quarter" idx="12"/>
          </p:nvPr>
        </p:nvSpPr>
        <p:spPr/>
        <p:txBody>
          <a:bodyPr/>
          <a:lstStyle/>
          <a:p>
            <a:fld id="{9AF9FF83-71C2-FD4D-8FDE-DA34BA3BFC1F}" type="slidenum">
              <a:rPr lang="de-DE" smtClean="0"/>
              <a:t>8</a:t>
            </a:fld>
            <a:endParaRPr lang="de-DE"/>
          </a:p>
        </p:txBody>
      </p:sp>
    </p:spTree>
    <p:extLst>
      <p:ext uri="{BB962C8B-B14F-4D97-AF65-F5344CB8AC3E}">
        <p14:creationId xmlns:p14="http://schemas.microsoft.com/office/powerpoint/2010/main" val="2055164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38200" y="1825625"/>
            <a:ext cx="10515600" cy="4830356"/>
          </a:xfrm>
        </p:spPr>
        <p:txBody>
          <a:bodyPr>
            <a:normAutofit/>
          </a:bodyPr>
          <a:lstStyle/>
          <a:p>
            <a:pPr marL="0" indent="0">
              <a:buNone/>
            </a:pPr>
            <a:r>
              <a:rPr lang="de-DE" b="1" u="sng" dirty="0"/>
              <a:t>Reck</a:t>
            </a:r>
          </a:p>
          <a:p>
            <a:pPr marL="0" indent="0">
              <a:buNone/>
            </a:pPr>
            <a:r>
              <a:rPr lang="de-DE" sz="2000" dirty="0" err="1"/>
              <a:t>Reckhöhe</a:t>
            </a:r>
            <a:r>
              <a:rPr lang="de-DE" sz="2000" dirty="0"/>
              <a:t>: mind. Über den Schultern (ab Matte zu Beginn der Übung)</a:t>
            </a:r>
          </a:p>
          <a:p>
            <a:pPr marL="0" indent="0">
              <a:buNone/>
            </a:pPr>
            <a:r>
              <a:rPr lang="de-DE" sz="2000" dirty="0"/>
              <a:t>Hochreck: Position im Hang mit Beine </a:t>
            </a:r>
            <a:r>
              <a:rPr lang="de-DE" sz="2000" dirty="0" err="1"/>
              <a:t>gestr</a:t>
            </a:r>
            <a:r>
              <a:rPr lang="de-DE" sz="2000" dirty="0"/>
              <a:t>. und </a:t>
            </a:r>
            <a:r>
              <a:rPr lang="de-DE" sz="2000" u="sng" dirty="0"/>
              <a:t>kein</a:t>
            </a:r>
            <a:r>
              <a:rPr lang="de-DE" sz="2000" dirty="0"/>
              <a:t> Bodenkontakt</a:t>
            </a:r>
          </a:p>
          <a:p>
            <a:pPr marL="0" indent="0">
              <a:buNone/>
            </a:pPr>
            <a:endParaRPr lang="de-DE" sz="2000" dirty="0"/>
          </a:p>
          <a:p>
            <a:pPr marL="0" indent="0">
              <a:buNone/>
            </a:pPr>
            <a:r>
              <a:rPr lang="de-DE" sz="2000" dirty="0"/>
              <a:t>Kategorie 2: 	Unterschwung </a:t>
            </a:r>
            <a:r>
              <a:rPr lang="de-DE" sz="2000" dirty="0" err="1"/>
              <a:t>vw</a:t>
            </a:r>
            <a:r>
              <a:rPr lang="de-DE" sz="2000" dirty="0"/>
              <a:t>. zum Niedersprung 		</a:t>
            </a:r>
            <a:r>
              <a:rPr lang="de-DE" sz="2000" dirty="0">
                <a:solidFill>
                  <a:srgbClr val="FF0000"/>
                </a:solidFill>
              </a:rPr>
              <a:t>nur noch aus Stand</a:t>
            </a:r>
          </a:p>
          <a:p>
            <a:pPr marL="0" indent="0">
              <a:buNone/>
            </a:pPr>
            <a:r>
              <a:rPr lang="de-DE" sz="2000" dirty="0"/>
              <a:t>Kategorie 3/4: 	</a:t>
            </a:r>
            <a:r>
              <a:rPr lang="de-DE" sz="2000" dirty="0" err="1"/>
              <a:t>Vschwg</a:t>
            </a:r>
            <a:r>
              <a:rPr lang="de-DE" sz="2000" dirty="0"/>
              <a:t>. und </a:t>
            </a:r>
            <a:r>
              <a:rPr lang="de-DE" sz="2000" dirty="0" err="1"/>
              <a:t>Rschwg</a:t>
            </a:r>
            <a:r>
              <a:rPr lang="de-DE" sz="2000" dirty="0"/>
              <a:t>. </a:t>
            </a:r>
            <a:r>
              <a:rPr lang="de-DE" sz="2000" dirty="0">
                <a:solidFill>
                  <a:srgbClr val="FF0000"/>
                </a:solidFill>
              </a:rPr>
              <a:t>Schultern auf 60° (</a:t>
            </a:r>
            <a:r>
              <a:rPr lang="de-DE" sz="2000" dirty="0" err="1">
                <a:solidFill>
                  <a:srgbClr val="FF0000"/>
                </a:solidFill>
              </a:rPr>
              <a:t>Hochr</a:t>
            </a:r>
            <a:r>
              <a:rPr lang="de-DE" sz="2000" dirty="0">
                <a:solidFill>
                  <a:srgbClr val="FF0000"/>
                </a:solidFill>
              </a:rPr>
              <a:t>.)</a:t>
            </a:r>
            <a:r>
              <a:rPr lang="de-DE" sz="2000" dirty="0"/>
              <a:t>	neu definiert</a:t>
            </a:r>
          </a:p>
          <a:p>
            <a:pPr marL="0" indent="0">
              <a:buNone/>
            </a:pPr>
            <a:r>
              <a:rPr lang="de-DE" sz="2000" dirty="0"/>
              <a:t>Kategorie 4: 	Stütz </a:t>
            </a:r>
            <a:r>
              <a:rPr lang="de-DE" sz="2000" dirty="0" err="1"/>
              <a:t>vl</a:t>
            </a:r>
            <a:r>
              <a:rPr lang="de-DE" sz="2000" dirty="0"/>
              <a:t>., Aufgrätschen zum Stand			genauer definiert</a:t>
            </a:r>
          </a:p>
          <a:p>
            <a:pPr marL="0" indent="0">
              <a:buNone/>
            </a:pPr>
            <a:r>
              <a:rPr lang="de-DE" sz="2000" dirty="0"/>
              <a:t>		Stütz </a:t>
            </a:r>
            <a:r>
              <a:rPr lang="de-DE" sz="2000" dirty="0" err="1"/>
              <a:t>vl</a:t>
            </a:r>
            <a:r>
              <a:rPr lang="de-DE" sz="2000" dirty="0"/>
              <a:t>., </a:t>
            </a:r>
            <a:r>
              <a:rPr lang="de-DE" sz="2000" dirty="0" err="1"/>
              <a:t>Aufbücken</a:t>
            </a:r>
            <a:r>
              <a:rPr lang="de-DE" sz="2000" dirty="0"/>
              <a:t> zum Stand			genauer definiert</a:t>
            </a:r>
          </a:p>
          <a:p>
            <a:pPr marL="0" indent="0">
              <a:buNone/>
            </a:pPr>
            <a:r>
              <a:rPr lang="de-DE" sz="2000" dirty="0"/>
              <a:t>		Unterschwünge aus dem Stütz zum </a:t>
            </a:r>
            <a:r>
              <a:rPr lang="de-DE" sz="2000" dirty="0" err="1"/>
              <a:t>Nsprg</a:t>
            </a:r>
            <a:r>
              <a:rPr lang="de-DE" sz="2000" dirty="0"/>
              <a:t>. 		genauer definiert</a:t>
            </a:r>
          </a:p>
          <a:p>
            <a:pPr marL="0" indent="0">
              <a:buNone/>
            </a:pPr>
            <a:r>
              <a:rPr lang="de-DE" sz="2000" dirty="0"/>
              <a:t>Tiefreck:		40306, 40308, 40309, 40311, 40314-40316, 40318	neu definiert</a:t>
            </a:r>
          </a:p>
          <a:p>
            <a:pPr marL="0" indent="0">
              <a:buNone/>
            </a:pPr>
            <a:r>
              <a:rPr lang="de-DE" sz="2000" dirty="0"/>
              <a:t>Hochreck:	40303 – 40318					neu definiert	</a:t>
            </a:r>
          </a:p>
        </p:txBody>
      </p:sp>
      <p:sp>
        <p:nvSpPr>
          <p:cNvPr id="4" name="Titel 1"/>
          <p:cNvSpPr>
            <a:spLocks noGrp="1"/>
          </p:cNvSpPr>
          <p:nvPr>
            <p:ph type="title"/>
          </p:nvPr>
        </p:nvSpPr>
        <p:spPr/>
        <p:txBody>
          <a:bodyPr>
            <a:normAutofit/>
          </a:bodyPr>
          <a:lstStyle/>
          <a:p>
            <a:r>
              <a:rPr lang="de-DE" sz="4000" dirty="0"/>
              <a:t>1. Gerätespezifische Anpassungen</a:t>
            </a:r>
          </a:p>
        </p:txBody>
      </p:sp>
      <p:sp>
        <p:nvSpPr>
          <p:cNvPr id="2" name="Foliennummernplatzhalter 1">
            <a:extLst>
              <a:ext uri="{FF2B5EF4-FFF2-40B4-BE49-F238E27FC236}">
                <a16:creationId xmlns:a16="http://schemas.microsoft.com/office/drawing/2014/main" id="{9CDE880C-028E-4B66-9D14-8A66D3FC0DD2}"/>
              </a:ext>
            </a:extLst>
          </p:cNvPr>
          <p:cNvSpPr>
            <a:spLocks noGrp="1"/>
          </p:cNvSpPr>
          <p:nvPr>
            <p:ph type="sldNum" sz="quarter" idx="12"/>
          </p:nvPr>
        </p:nvSpPr>
        <p:spPr/>
        <p:txBody>
          <a:bodyPr/>
          <a:lstStyle/>
          <a:p>
            <a:fld id="{9AF9FF83-71C2-FD4D-8FDE-DA34BA3BFC1F}" type="slidenum">
              <a:rPr lang="de-DE" smtClean="0"/>
              <a:t>9</a:t>
            </a:fld>
            <a:endParaRPr lang="de-DE"/>
          </a:p>
        </p:txBody>
      </p:sp>
    </p:spTree>
    <p:extLst>
      <p:ext uri="{BB962C8B-B14F-4D97-AF65-F5344CB8AC3E}">
        <p14:creationId xmlns:p14="http://schemas.microsoft.com/office/powerpoint/2010/main" val="1932770925"/>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2132</Words>
  <Application>Microsoft Office PowerPoint</Application>
  <PresentationFormat>Breitbild</PresentationFormat>
  <Paragraphs>299</Paragraphs>
  <Slides>40</Slides>
  <Notes>3</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40</vt:i4>
      </vt:variant>
    </vt:vector>
  </HeadingPairs>
  <TitlesOfParts>
    <vt:vector size="44" baseType="lpstr">
      <vt:lpstr>Arial</vt:lpstr>
      <vt:lpstr>Calibri</vt:lpstr>
      <vt:lpstr>Calibri Light</vt:lpstr>
      <vt:lpstr>Office-Design</vt:lpstr>
      <vt:lpstr>Neues Wettkampfprogramm EGT 2020</vt:lpstr>
      <vt:lpstr>Neues Wettkampfprogramm EGT 2020 </vt:lpstr>
      <vt:lpstr>1. Gerätespezifische Anpassungen</vt:lpstr>
      <vt:lpstr>1. Gerätespezifische Anpassungen</vt:lpstr>
      <vt:lpstr>1. Gerätespezifische Anpassungen</vt:lpstr>
      <vt:lpstr>1. Gerätespezifische Anpassungen</vt:lpstr>
      <vt:lpstr>1. Gerätespezifische Anpassungen</vt:lpstr>
      <vt:lpstr>1. Gerätespezifische Anpassungen</vt:lpstr>
      <vt:lpstr>1. Gerätespezifische Anpassungen</vt:lpstr>
      <vt:lpstr>1. Gerätespezifische Anpassungen</vt:lpstr>
      <vt:lpstr>2. Anforderungen ab K5</vt:lpstr>
      <vt:lpstr>2. Anforderungen ab K5</vt:lpstr>
      <vt:lpstr>2. Anforderungen ab K5</vt:lpstr>
      <vt:lpstr>2. Anforderungen ab K5</vt:lpstr>
      <vt:lpstr>2. Anforderungen ab K5</vt:lpstr>
      <vt:lpstr>2. Anforderungen ab K5</vt:lpstr>
      <vt:lpstr>2. Anforderungen ab K5</vt:lpstr>
      <vt:lpstr>2. Anforderungen ab K5</vt:lpstr>
      <vt:lpstr>Beispielübungen Tiefreck </vt:lpstr>
      <vt:lpstr>Beispielübungen Tiefreck </vt:lpstr>
      <vt:lpstr>Beispielübungen Tiefreck </vt:lpstr>
      <vt:lpstr>Beispielübungen Tiefreck </vt:lpstr>
      <vt:lpstr>Beispielübungen Tiefreck </vt:lpstr>
      <vt:lpstr>Beispielübungen Tiefreck </vt:lpstr>
      <vt:lpstr>Beispielübungen Tiefreck </vt:lpstr>
      <vt:lpstr>Beispielübungen Tiefreck </vt:lpstr>
      <vt:lpstr>Beispielübungen Tiefreck </vt:lpstr>
      <vt:lpstr>Beispielübungen Tiefreck</vt:lpstr>
      <vt:lpstr>PowerPoint-Präsentation</vt:lpstr>
      <vt:lpstr>3. Wertungsbestimmungen – Allgemeines</vt:lpstr>
      <vt:lpstr>3. Wertungsbestimmungen – Allgemeines</vt:lpstr>
      <vt:lpstr>3. Wertungsbestimmungen – Allgemeines</vt:lpstr>
      <vt:lpstr>3. Wertungsbestimmungen – Allgemeines</vt:lpstr>
      <vt:lpstr>3. Wertungsbestimmungen – Allgemeines</vt:lpstr>
      <vt:lpstr>3. Wertungsbestimmungen – Allgemeines</vt:lpstr>
      <vt:lpstr>3. Wertungsbestimmungen – Abzüge</vt:lpstr>
      <vt:lpstr>3. Wertungsbestimmungen – Abzüge</vt:lpstr>
      <vt:lpstr>3. Wertungsbestimmungen – Abzüge</vt:lpstr>
      <vt:lpstr>3. Wertungsbestimmungen – Abzüge</vt:lpstr>
      <vt:lpstr>Zeit für Fragen oder Anregungen!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Wettkampfprogramm 2020</dc:title>
  <dc:creator>petra kälin</dc:creator>
  <cp:lastModifiedBy>Cindy Kobler</cp:lastModifiedBy>
  <cp:revision>63</cp:revision>
  <dcterms:created xsi:type="dcterms:W3CDTF">2019-11-08T09:55:29Z</dcterms:created>
  <dcterms:modified xsi:type="dcterms:W3CDTF">2019-12-07T10:25:16Z</dcterms:modified>
</cp:coreProperties>
</file>